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72" r:id="rId2"/>
  </p:sldMasterIdLst>
  <p:notesMasterIdLst>
    <p:notesMasterId r:id="rId4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F69B2D-5FF0-41E4-90A5-3A4A27008D8C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 phldr="1"/>
      <dgm:spPr/>
    </dgm:pt>
    <dgm:pt modelId="{E67FBFAA-2BDA-4E7E-8964-B801297AB353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002060"/>
              </a:solidFill>
              <a:cs typeface="B Homa" panose="00000400000000000000" pitchFamily="2" charset="-78"/>
            </a:rPr>
            <a:t>عدم صحت مقدسات دینی</a:t>
          </a:r>
          <a:endParaRPr lang="fa-IR" dirty="0">
            <a:solidFill>
              <a:srgbClr val="002060"/>
            </a:solidFill>
            <a:cs typeface="B Homa" panose="00000400000000000000" pitchFamily="2" charset="-78"/>
          </a:endParaRPr>
        </a:p>
      </dgm:t>
    </dgm:pt>
    <dgm:pt modelId="{7E1B5A6C-EF38-43D5-84A8-36721F5575D1}" type="parTrans" cxnId="{635D8CB1-2F5F-492D-90D4-660A3121B4E7}">
      <dgm:prSet/>
      <dgm:spPr/>
      <dgm:t>
        <a:bodyPr/>
        <a:lstStyle/>
        <a:p>
          <a:pPr rtl="1"/>
          <a:endParaRPr lang="fa-IR"/>
        </a:p>
      </dgm:t>
    </dgm:pt>
    <dgm:pt modelId="{9F836BC2-4DBF-47D7-90F4-EFA0CA409166}" type="sibTrans" cxnId="{635D8CB1-2F5F-492D-90D4-660A3121B4E7}">
      <dgm:prSet/>
      <dgm:spPr/>
      <dgm:t>
        <a:bodyPr/>
        <a:lstStyle/>
        <a:p>
          <a:pPr rtl="1"/>
          <a:endParaRPr lang="fa-IR"/>
        </a:p>
      </dgm:t>
    </dgm:pt>
    <dgm:pt modelId="{8EAB817A-6EAA-422C-936A-F4E2F30964DD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002060"/>
              </a:solidFill>
              <a:cs typeface="B Homa" panose="00000400000000000000" pitchFamily="2" charset="-78"/>
            </a:rPr>
            <a:t>نقد علمی پدیده های مادی</a:t>
          </a:r>
          <a:endParaRPr lang="fa-IR" dirty="0">
            <a:solidFill>
              <a:srgbClr val="002060"/>
            </a:solidFill>
            <a:cs typeface="B Homa" panose="00000400000000000000" pitchFamily="2" charset="-78"/>
          </a:endParaRPr>
        </a:p>
      </dgm:t>
    </dgm:pt>
    <dgm:pt modelId="{7A229127-2385-448F-B9A1-E5033684F755}" type="parTrans" cxnId="{02DB4352-CF8A-4F34-ADBF-94C9959D20C5}">
      <dgm:prSet/>
      <dgm:spPr/>
      <dgm:t>
        <a:bodyPr/>
        <a:lstStyle/>
        <a:p>
          <a:pPr rtl="1"/>
          <a:endParaRPr lang="fa-IR"/>
        </a:p>
      </dgm:t>
    </dgm:pt>
    <dgm:pt modelId="{B1213DD3-C687-46A4-B91D-EA6DF146309D}" type="sibTrans" cxnId="{02DB4352-CF8A-4F34-ADBF-94C9959D20C5}">
      <dgm:prSet/>
      <dgm:spPr/>
      <dgm:t>
        <a:bodyPr/>
        <a:lstStyle/>
        <a:p>
          <a:pPr rtl="1"/>
          <a:endParaRPr lang="fa-IR"/>
        </a:p>
      </dgm:t>
    </dgm:pt>
    <dgm:pt modelId="{DF6F5436-B59E-4A7F-BBF6-38665702F04C}">
      <dgm:prSet phldrT="[Text]"/>
      <dgm:spPr/>
      <dgm:t>
        <a:bodyPr/>
        <a:lstStyle/>
        <a:p>
          <a:pPr rtl="1"/>
          <a:r>
            <a:rPr lang="fa-IR" dirty="0" smtClean="0">
              <a:solidFill>
                <a:srgbClr val="002060"/>
              </a:solidFill>
              <a:cs typeface="B Homa" panose="00000400000000000000" pitchFamily="2" charset="-78"/>
            </a:rPr>
            <a:t>خردورزی و روشنگری</a:t>
          </a:r>
          <a:endParaRPr lang="fa-IR" dirty="0">
            <a:solidFill>
              <a:srgbClr val="002060"/>
            </a:solidFill>
            <a:cs typeface="B Homa" panose="00000400000000000000" pitchFamily="2" charset="-78"/>
          </a:endParaRPr>
        </a:p>
      </dgm:t>
    </dgm:pt>
    <dgm:pt modelId="{BD7222C5-5DBF-48F2-97EB-076A0F451E3E}" type="parTrans" cxnId="{9AE1A27D-C0E0-467C-A205-2FDC4C4DB603}">
      <dgm:prSet/>
      <dgm:spPr/>
      <dgm:t>
        <a:bodyPr/>
        <a:lstStyle/>
        <a:p>
          <a:pPr rtl="1"/>
          <a:endParaRPr lang="fa-IR"/>
        </a:p>
      </dgm:t>
    </dgm:pt>
    <dgm:pt modelId="{A521721B-240F-475B-9098-99AA212332E8}" type="sibTrans" cxnId="{9AE1A27D-C0E0-467C-A205-2FDC4C4DB603}">
      <dgm:prSet/>
      <dgm:spPr/>
      <dgm:t>
        <a:bodyPr/>
        <a:lstStyle/>
        <a:p>
          <a:pPr rtl="1"/>
          <a:endParaRPr lang="fa-IR"/>
        </a:p>
      </dgm:t>
    </dgm:pt>
    <dgm:pt modelId="{D674B843-5DFF-4C37-86B3-1CCA95A06FF2}" type="pres">
      <dgm:prSet presAssocID="{C6F69B2D-5FF0-41E4-90A5-3A4A27008D8C}" presName="Name0" presStyleCnt="0">
        <dgm:presLayoutVars>
          <dgm:dir/>
          <dgm:animLvl val="lvl"/>
          <dgm:resizeHandles val="exact"/>
        </dgm:presLayoutVars>
      </dgm:prSet>
      <dgm:spPr/>
    </dgm:pt>
    <dgm:pt modelId="{74E42142-13F1-4376-9543-80978254EA44}" type="pres">
      <dgm:prSet presAssocID="{DF6F5436-B59E-4A7F-BBF6-38665702F04C}" presName="boxAndChildren" presStyleCnt="0"/>
      <dgm:spPr/>
    </dgm:pt>
    <dgm:pt modelId="{0A775626-7A47-47C1-9688-984045A3D105}" type="pres">
      <dgm:prSet presAssocID="{DF6F5436-B59E-4A7F-BBF6-38665702F04C}" presName="parentTextBox" presStyleLbl="node1" presStyleIdx="0" presStyleCnt="3"/>
      <dgm:spPr/>
      <dgm:t>
        <a:bodyPr/>
        <a:lstStyle/>
        <a:p>
          <a:pPr rtl="1"/>
          <a:endParaRPr lang="fa-IR"/>
        </a:p>
      </dgm:t>
    </dgm:pt>
    <dgm:pt modelId="{514D92F8-5E51-4BC9-B894-2D65A625F775}" type="pres">
      <dgm:prSet presAssocID="{B1213DD3-C687-46A4-B91D-EA6DF146309D}" presName="sp" presStyleCnt="0"/>
      <dgm:spPr/>
    </dgm:pt>
    <dgm:pt modelId="{28CD3798-1105-440C-A6F3-86E1FDE2799A}" type="pres">
      <dgm:prSet presAssocID="{8EAB817A-6EAA-422C-936A-F4E2F30964DD}" presName="arrowAndChildren" presStyleCnt="0"/>
      <dgm:spPr/>
    </dgm:pt>
    <dgm:pt modelId="{FD990417-A16E-4DA1-A192-3A6ADAE2A7D8}" type="pres">
      <dgm:prSet presAssocID="{8EAB817A-6EAA-422C-936A-F4E2F30964DD}" presName="parentTextArrow" presStyleLbl="node1" presStyleIdx="1" presStyleCnt="3"/>
      <dgm:spPr/>
      <dgm:t>
        <a:bodyPr/>
        <a:lstStyle/>
        <a:p>
          <a:pPr rtl="1"/>
          <a:endParaRPr lang="fa-IR"/>
        </a:p>
      </dgm:t>
    </dgm:pt>
    <dgm:pt modelId="{E890EE29-EB09-44D2-9406-B2A54C0C0903}" type="pres">
      <dgm:prSet presAssocID="{9F836BC2-4DBF-47D7-90F4-EFA0CA409166}" presName="sp" presStyleCnt="0"/>
      <dgm:spPr/>
    </dgm:pt>
    <dgm:pt modelId="{05655005-5A28-40F5-BB19-85A5514A04BF}" type="pres">
      <dgm:prSet presAssocID="{E67FBFAA-2BDA-4E7E-8964-B801297AB353}" presName="arrowAndChildren" presStyleCnt="0"/>
      <dgm:spPr/>
    </dgm:pt>
    <dgm:pt modelId="{269CC1A0-5928-4736-9490-1E23D65941EE}" type="pres">
      <dgm:prSet presAssocID="{E67FBFAA-2BDA-4E7E-8964-B801297AB353}" presName="parentTextArrow" presStyleLbl="node1" presStyleIdx="2" presStyleCnt="3"/>
      <dgm:spPr/>
      <dgm:t>
        <a:bodyPr/>
        <a:lstStyle/>
        <a:p>
          <a:pPr rtl="1"/>
          <a:endParaRPr lang="fa-IR"/>
        </a:p>
      </dgm:t>
    </dgm:pt>
  </dgm:ptLst>
  <dgm:cxnLst>
    <dgm:cxn modelId="{9A43F5B9-976E-49EC-9572-6F6D6C28F3D2}" type="presOf" srcId="{E67FBFAA-2BDA-4E7E-8964-B801297AB353}" destId="{269CC1A0-5928-4736-9490-1E23D65941EE}" srcOrd="0" destOrd="0" presId="urn:microsoft.com/office/officeart/2005/8/layout/process4"/>
    <dgm:cxn modelId="{837A7F9F-2247-44AF-BA6D-DE1555933B26}" type="presOf" srcId="{C6F69B2D-5FF0-41E4-90A5-3A4A27008D8C}" destId="{D674B843-5DFF-4C37-86B3-1CCA95A06FF2}" srcOrd="0" destOrd="0" presId="urn:microsoft.com/office/officeart/2005/8/layout/process4"/>
    <dgm:cxn modelId="{1E90CFB5-BA4F-4FB1-A98D-1369F10DA4BE}" type="presOf" srcId="{DF6F5436-B59E-4A7F-BBF6-38665702F04C}" destId="{0A775626-7A47-47C1-9688-984045A3D105}" srcOrd="0" destOrd="0" presId="urn:microsoft.com/office/officeart/2005/8/layout/process4"/>
    <dgm:cxn modelId="{635D8CB1-2F5F-492D-90D4-660A3121B4E7}" srcId="{C6F69B2D-5FF0-41E4-90A5-3A4A27008D8C}" destId="{E67FBFAA-2BDA-4E7E-8964-B801297AB353}" srcOrd="0" destOrd="0" parTransId="{7E1B5A6C-EF38-43D5-84A8-36721F5575D1}" sibTransId="{9F836BC2-4DBF-47D7-90F4-EFA0CA409166}"/>
    <dgm:cxn modelId="{02DB4352-CF8A-4F34-ADBF-94C9959D20C5}" srcId="{C6F69B2D-5FF0-41E4-90A5-3A4A27008D8C}" destId="{8EAB817A-6EAA-422C-936A-F4E2F30964DD}" srcOrd="1" destOrd="0" parTransId="{7A229127-2385-448F-B9A1-E5033684F755}" sibTransId="{B1213DD3-C687-46A4-B91D-EA6DF146309D}"/>
    <dgm:cxn modelId="{DDCD6963-F330-40FC-874D-C9DB511056C9}" type="presOf" srcId="{8EAB817A-6EAA-422C-936A-F4E2F30964DD}" destId="{FD990417-A16E-4DA1-A192-3A6ADAE2A7D8}" srcOrd="0" destOrd="0" presId="urn:microsoft.com/office/officeart/2005/8/layout/process4"/>
    <dgm:cxn modelId="{9AE1A27D-C0E0-467C-A205-2FDC4C4DB603}" srcId="{C6F69B2D-5FF0-41E4-90A5-3A4A27008D8C}" destId="{DF6F5436-B59E-4A7F-BBF6-38665702F04C}" srcOrd="2" destOrd="0" parTransId="{BD7222C5-5DBF-48F2-97EB-076A0F451E3E}" sibTransId="{A521721B-240F-475B-9098-99AA212332E8}"/>
    <dgm:cxn modelId="{34BE9A55-AB1B-4613-9D4E-A5733EF3F146}" type="presParOf" srcId="{D674B843-5DFF-4C37-86B3-1CCA95A06FF2}" destId="{74E42142-13F1-4376-9543-80978254EA44}" srcOrd="0" destOrd="0" presId="urn:microsoft.com/office/officeart/2005/8/layout/process4"/>
    <dgm:cxn modelId="{58D2DCA8-C960-47E8-A2D8-5919920B76F3}" type="presParOf" srcId="{74E42142-13F1-4376-9543-80978254EA44}" destId="{0A775626-7A47-47C1-9688-984045A3D105}" srcOrd="0" destOrd="0" presId="urn:microsoft.com/office/officeart/2005/8/layout/process4"/>
    <dgm:cxn modelId="{D179BF32-3618-4AF8-9B2C-CF4EEE0D4635}" type="presParOf" srcId="{D674B843-5DFF-4C37-86B3-1CCA95A06FF2}" destId="{514D92F8-5E51-4BC9-B894-2D65A625F775}" srcOrd="1" destOrd="0" presId="urn:microsoft.com/office/officeart/2005/8/layout/process4"/>
    <dgm:cxn modelId="{F2D159D5-BEAB-4272-9ADA-83E61BCF1F92}" type="presParOf" srcId="{D674B843-5DFF-4C37-86B3-1CCA95A06FF2}" destId="{28CD3798-1105-440C-A6F3-86E1FDE2799A}" srcOrd="2" destOrd="0" presId="urn:microsoft.com/office/officeart/2005/8/layout/process4"/>
    <dgm:cxn modelId="{8FCBECE7-151C-4830-A733-2C0257CD92FA}" type="presParOf" srcId="{28CD3798-1105-440C-A6F3-86E1FDE2799A}" destId="{FD990417-A16E-4DA1-A192-3A6ADAE2A7D8}" srcOrd="0" destOrd="0" presId="urn:microsoft.com/office/officeart/2005/8/layout/process4"/>
    <dgm:cxn modelId="{485F4698-6E31-4499-93BC-4052687DC3DF}" type="presParOf" srcId="{D674B843-5DFF-4C37-86B3-1CCA95A06FF2}" destId="{E890EE29-EB09-44D2-9406-B2A54C0C0903}" srcOrd="3" destOrd="0" presId="urn:microsoft.com/office/officeart/2005/8/layout/process4"/>
    <dgm:cxn modelId="{F611A451-7F83-4D0D-B5B4-1020F213A453}" type="presParOf" srcId="{D674B843-5DFF-4C37-86B3-1CCA95A06FF2}" destId="{05655005-5A28-40F5-BB19-85A5514A04BF}" srcOrd="4" destOrd="0" presId="urn:microsoft.com/office/officeart/2005/8/layout/process4"/>
    <dgm:cxn modelId="{9702AB05-3F4B-4E84-9326-B5295ED6D368}" type="presParOf" srcId="{05655005-5A28-40F5-BB19-85A5514A04BF}" destId="{269CC1A0-5928-4736-9490-1E23D65941E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A5BABB-2E7C-4BCD-800A-314CCFEBBF3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3A892621-FE87-4615-B556-822C5B7E5742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تاکید بر اندیشه پیشرفت</a:t>
          </a:r>
          <a:endParaRPr lang="fa-IR" sz="1800" dirty="0">
            <a:solidFill>
              <a:srgbClr val="002060"/>
            </a:solidFill>
          </a:endParaRPr>
        </a:p>
      </dgm:t>
    </dgm:pt>
    <dgm:pt modelId="{C3805F6A-CEE4-4B03-81D0-BEA173AEC1EA}" type="parTrans" cxnId="{2CDAA4C6-F8D6-45A0-AD22-B9A367C12554}">
      <dgm:prSet/>
      <dgm:spPr/>
      <dgm:t>
        <a:bodyPr/>
        <a:lstStyle/>
        <a:p>
          <a:pPr rtl="1"/>
          <a:endParaRPr lang="fa-IR"/>
        </a:p>
      </dgm:t>
    </dgm:pt>
    <dgm:pt modelId="{2948EC43-3A07-42A6-A82D-8D5FA23BEC83}" type="sibTrans" cxnId="{2CDAA4C6-F8D6-45A0-AD22-B9A367C12554}">
      <dgm:prSet/>
      <dgm:spPr/>
      <dgm:t>
        <a:bodyPr/>
        <a:lstStyle/>
        <a:p>
          <a:pPr rtl="1"/>
          <a:endParaRPr lang="fa-IR"/>
        </a:p>
      </dgm:t>
    </dgm:pt>
    <dgm:pt modelId="{ACED2B0F-99C3-4AF6-9B42-B2F874843E39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حل مشکلات سازهای و مصالح جدید ساختمانی </a:t>
          </a:r>
          <a:endParaRPr lang="fa-IR" sz="1800" dirty="0">
            <a:solidFill>
              <a:srgbClr val="002060"/>
            </a:solidFill>
          </a:endParaRPr>
        </a:p>
      </dgm:t>
    </dgm:pt>
    <dgm:pt modelId="{CB2344BE-A3EE-4543-BF50-D878BEC778D1}" type="parTrans" cxnId="{995AC3E1-962E-414C-AA15-E45047DF88B2}">
      <dgm:prSet/>
      <dgm:spPr/>
      <dgm:t>
        <a:bodyPr/>
        <a:lstStyle/>
        <a:p>
          <a:pPr rtl="1"/>
          <a:endParaRPr lang="fa-IR"/>
        </a:p>
      </dgm:t>
    </dgm:pt>
    <dgm:pt modelId="{D704AC56-25EC-4055-BB8C-9A0DD7F96EB3}" type="sibTrans" cxnId="{995AC3E1-962E-414C-AA15-E45047DF88B2}">
      <dgm:prSet/>
      <dgm:spPr/>
      <dgm:t>
        <a:bodyPr/>
        <a:lstStyle/>
        <a:p>
          <a:pPr rtl="1"/>
          <a:endParaRPr lang="fa-IR"/>
        </a:p>
      </dgm:t>
    </dgm:pt>
    <dgm:pt modelId="{8FE13D2A-DE83-43E6-B98B-EDB2CB0CE1C9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عدم توازن مهاجرت و مسکن</a:t>
          </a:r>
          <a:endParaRPr lang="fa-IR" sz="1800" dirty="0">
            <a:solidFill>
              <a:srgbClr val="002060"/>
            </a:solidFill>
          </a:endParaRPr>
        </a:p>
      </dgm:t>
    </dgm:pt>
    <dgm:pt modelId="{35832D5C-193F-4C16-A514-C2857DD0ACBA}" type="parTrans" cxnId="{C3AEA423-209F-4F77-A531-A07523D3DE34}">
      <dgm:prSet/>
      <dgm:spPr/>
      <dgm:t>
        <a:bodyPr/>
        <a:lstStyle/>
        <a:p>
          <a:pPr rtl="1"/>
          <a:endParaRPr lang="fa-IR"/>
        </a:p>
      </dgm:t>
    </dgm:pt>
    <dgm:pt modelId="{29830E7D-1384-4274-B2D0-67667002A51B}" type="sibTrans" cxnId="{C3AEA423-209F-4F77-A531-A07523D3DE34}">
      <dgm:prSet/>
      <dgm:spPr/>
      <dgm:t>
        <a:bodyPr/>
        <a:lstStyle/>
        <a:p>
          <a:pPr rtl="1"/>
          <a:endParaRPr lang="fa-IR"/>
        </a:p>
      </dgm:t>
    </dgm:pt>
    <dgm:pt modelId="{439FD3E5-B083-404B-A196-A80EE79AD017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عدم توازن شهری دراشل ماشینی و اتومبیل</a:t>
          </a:r>
          <a:endParaRPr lang="fa-IR" sz="1800" dirty="0">
            <a:solidFill>
              <a:srgbClr val="002060"/>
            </a:solidFill>
          </a:endParaRPr>
        </a:p>
      </dgm:t>
    </dgm:pt>
    <dgm:pt modelId="{7131998D-FFAB-4308-BD4F-B025A8829ED3}" type="parTrans" cxnId="{7378F56F-2481-46D1-A190-35DAF9F036DD}">
      <dgm:prSet/>
      <dgm:spPr/>
      <dgm:t>
        <a:bodyPr/>
        <a:lstStyle/>
        <a:p>
          <a:pPr rtl="1"/>
          <a:endParaRPr lang="fa-IR"/>
        </a:p>
      </dgm:t>
    </dgm:pt>
    <dgm:pt modelId="{94E25737-E143-4A8B-AE2F-5698128D18F7}" type="sibTrans" cxnId="{7378F56F-2481-46D1-A190-35DAF9F036DD}">
      <dgm:prSet/>
      <dgm:spPr/>
      <dgm:t>
        <a:bodyPr/>
        <a:lstStyle/>
        <a:p>
          <a:pPr rtl="1"/>
          <a:endParaRPr lang="fa-IR"/>
        </a:p>
      </dgm:t>
    </dgm:pt>
    <dgm:pt modelId="{1F539AE6-EB04-421F-824B-A9770DE54C3C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تغییر موازنه قدرت </a:t>
          </a:r>
          <a:endParaRPr lang="fa-IR" sz="1800" dirty="0">
            <a:solidFill>
              <a:srgbClr val="002060"/>
            </a:solidFill>
          </a:endParaRPr>
        </a:p>
      </dgm:t>
    </dgm:pt>
    <dgm:pt modelId="{A9810BCC-4C24-4C8B-B409-B156EAA63C43}" type="parTrans" cxnId="{7486FB10-0A1F-4D83-B65C-A6CF03032F30}">
      <dgm:prSet/>
      <dgm:spPr/>
      <dgm:t>
        <a:bodyPr/>
        <a:lstStyle/>
        <a:p>
          <a:pPr rtl="1"/>
          <a:endParaRPr lang="fa-IR"/>
        </a:p>
      </dgm:t>
    </dgm:pt>
    <dgm:pt modelId="{C7CE83F6-FCF3-4071-A249-1B8720849956}" type="sibTrans" cxnId="{7486FB10-0A1F-4D83-B65C-A6CF03032F30}">
      <dgm:prSet/>
      <dgm:spPr/>
      <dgm:t>
        <a:bodyPr/>
        <a:lstStyle/>
        <a:p>
          <a:pPr rtl="1"/>
          <a:endParaRPr lang="fa-IR"/>
        </a:p>
      </dgm:t>
    </dgm:pt>
    <dgm:pt modelId="{3A7DE822-18DB-48F2-B8B6-681661BBD7CA}" type="pres">
      <dgm:prSet presAssocID="{34A5BABB-2E7C-4BCD-800A-314CCFEBBF3F}" presName="compositeShape" presStyleCnt="0">
        <dgm:presLayoutVars>
          <dgm:dir/>
          <dgm:resizeHandles/>
        </dgm:presLayoutVars>
      </dgm:prSet>
      <dgm:spPr/>
    </dgm:pt>
    <dgm:pt modelId="{A7B680C2-A1F7-4760-A69D-5A269E189408}" type="pres">
      <dgm:prSet presAssocID="{34A5BABB-2E7C-4BCD-800A-314CCFEBBF3F}" presName="pyramid" presStyleLbl="node1" presStyleIdx="0" presStyleCnt="1"/>
      <dgm:spPr/>
    </dgm:pt>
    <dgm:pt modelId="{CCD3BFD5-3A9A-4441-B03C-A8C0ABA10E14}" type="pres">
      <dgm:prSet presAssocID="{34A5BABB-2E7C-4BCD-800A-314CCFEBBF3F}" presName="theList" presStyleCnt="0"/>
      <dgm:spPr/>
    </dgm:pt>
    <dgm:pt modelId="{215548D0-8047-43EB-9AC0-670C9F40CF2C}" type="pres">
      <dgm:prSet presAssocID="{3A892621-FE87-4615-B556-822C5B7E5742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0FAF67F-6058-4716-BFF7-81AF110C83C6}" type="pres">
      <dgm:prSet presAssocID="{3A892621-FE87-4615-B556-822C5B7E5742}" presName="aSpace" presStyleCnt="0"/>
      <dgm:spPr/>
    </dgm:pt>
    <dgm:pt modelId="{B704E507-C9F9-4D69-B45E-F249C4FEBE61}" type="pres">
      <dgm:prSet presAssocID="{ACED2B0F-99C3-4AF6-9B42-B2F874843E39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CB089E5-37C2-41BE-B9FD-F1D2CE9A10F7}" type="pres">
      <dgm:prSet presAssocID="{ACED2B0F-99C3-4AF6-9B42-B2F874843E39}" presName="aSpace" presStyleCnt="0"/>
      <dgm:spPr/>
    </dgm:pt>
    <dgm:pt modelId="{7FEC40E2-644E-40F8-8A6F-A35B4BAC61A1}" type="pres">
      <dgm:prSet presAssocID="{8FE13D2A-DE83-43E6-B98B-EDB2CB0CE1C9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A5E4EA-6100-42AA-AF29-D8900EEFBA7A}" type="pres">
      <dgm:prSet presAssocID="{8FE13D2A-DE83-43E6-B98B-EDB2CB0CE1C9}" presName="aSpace" presStyleCnt="0"/>
      <dgm:spPr/>
    </dgm:pt>
    <dgm:pt modelId="{D5F9FC40-FEFB-4E04-B168-A813B8B1E639}" type="pres">
      <dgm:prSet presAssocID="{439FD3E5-B083-404B-A196-A80EE79AD017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39FC483-C511-4BF9-B015-0F9B5953FA71}" type="pres">
      <dgm:prSet presAssocID="{439FD3E5-B083-404B-A196-A80EE79AD017}" presName="aSpace" presStyleCnt="0"/>
      <dgm:spPr/>
    </dgm:pt>
    <dgm:pt modelId="{F9602E8F-3EA0-48A5-BD74-D6DBF9C641B5}" type="pres">
      <dgm:prSet presAssocID="{1F539AE6-EB04-421F-824B-A9770DE54C3C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FAC624C-DA74-4B6A-8759-3AA8D58D4D19}" type="pres">
      <dgm:prSet presAssocID="{1F539AE6-EB04-421F-824B-A9770DE54C3C}" presName="aSpace" presStyleCnt="0"/>
      <dgm:spPr/>
    </dgm:pt>
  </dgm:ptLst>
  <dgm:cxnLst>
    <dgm:cxn modelId="{995AC3E1-962E-414C-AA15-E45047DF88B2}" srcId="{34A5BABB-2E7C-4BCD-800A-314CCFEBBF3F}" destId="{ACED2B0F-99C3-4AF6-9B42-B2F874843E39}" srcOrd="1" destOrd="0" parTransId="{CB2344BE-A3EE-4543-BF50-D878BEC778D1}" sibTransId="{D704AC56-25EC-4055-BB8C-9A0DD7F96EB3}"/>
    <dgm:cxn modelId="{2CDAA4C6-F8D6-45A0-AD22-B9A367C12554}" srcId="{34A5BABB-2E7C-4BCD-800A-314CCFEBBF3F}" destId="{3A892621-FE87-4615-B556-822C5B7E5742}" srcOrd="0" destOrd="0" parTransId="{C3805F6A-CEE4-4B03-81D0-BEA173AEC1EA}" sibTransId="{2948EC43-3A07-42A6-A82D-8D5FA23BEC83}"/>
    <dgm:cxn modelId="{C3AEA423-209F-4F77-A531-A07523D3DE34}" srcId="{34A5BABB-2E7C-4BCD-800A-314CCFEBBF3F}" destId="{8FE13D2A-DE83-43E6-B98B-EDB2CB0CE1C9}" srcOrd="2" destOrd="0" parTransId="{35832D5C-193F-4C16-A514-C2857DD0ACBA}" sibTransId="{29830E7D-1384-4274-B2D0-67667002A51B}"/>
    <dgm:cxn modelId="{B3156634-4523-4CA6-A7B1-B5D6A424454D}" type="presOf" srcId="{ACED2B0F-99C3-4AF6-9B42-B2F874843E39}" destId="{B704E507-C9F9-4D69-B45E-F249C4FEBE61}" srcOrd="0" destOrd="0" presId="urn:microsoft.com/office/officeart/2005/8/layout/pyramid2"/>
    <dgm:cxn modelId="{8D14AD18-9DD5-4980-9E75-3DEA71890553}" type="presOf" srcId="{439FD3E5-B083-404B-A196-A80EE79AD017}" destId="{D5F9FC40-FEFB-4E04-B168-A813B8B1E639}" srcOrd="0" destOrd="0" presId="urn:microsoft.com/office/officeart/2005/8/layout/pyramid2"/>
    <dgm:cxn modelId="{F4936CAA-F8E0-4A5B-841F-E550CFAB01D3}" type="presOf" srcId="{34A5BABB-2E7C-4BCD-800A-314CCFEBBF3F}" destId="{3A7DE822-18DB-48F2-B8B6-681661BBD7CA}" srcOrd="0" destOrd="0" presId="urn:microsoft.com/office/officeart/2005/8/layout/pyramid2"/>
    <dgm:cxn modelId="{E029AC94-B1BB-4ACD-986D-BF8308BDF13F}" type="presOf" srcId="{3A892621-FE87-4615-B556-822C5B7E5742}" destId="{215548D0-8047-43EB-9AC0-670C9F40CF2C}" srcOrd="0" destOrd="0" presId="urn:microsoft.com/office/officeart/2005/8/layout/pyramid2"/>
    <dgm:cxn modelId="{7486FB10-0A1F-4D83-B65C-A6CF03032F30}" srcId="{34A5BABB-2E7C-4BCD-800A-314CCFEBBF3F}" destId="{1F539AE6-EB04-421F-824B-A9770DE54C3C}" srcOrd="4" destOrd="0" parTransId="{A9810BCC-4C24-4C8B-B409-B156EAA63C43}" sibTransId="{C7CE83F6-FCF3-4071-A249-1B8720849956}"/>
    <dgm:cxn modelId="{5121E73F-7A16-4058-97C7-6F159D82F7C9}" type="presOf" srcId="{8FE13D2A-DE83-43E6-B98B-EDB2CB0CE1C9}" destId="{7FEC40E2-644E-40F8-8A6F-A35B4BAC61A1}" srcOrd="0" destOrd="0" presId="urn:microsoft.com/office/officeart/2005/8/layout/pyramid2"/>
    <dgm:cxn modelId="{7378F56F-2481-46D1-A190-35DAF9F036DD}" srcId="{34A5BABB-2E7C-4BCD-800A-314CCFEBBF3F}" destId="{439FD3E5-B083-404B-A196-A80EE79AD017}" srcOrd="3" destOrd="0" parTransId="{7131998D-FFAB-4308-BD4F-B025A8829ED3}" sibTransId="{94E25737-E143-4A8B-AE2F-5698128D18F7}"/>
    <dgm:cxn modelId="{60FED7B4-1A92-47AB-BE13-76619021E0ED}" type="presOf" srcId="{1F539AE6-EB04-421F-824B-A9770DE54C3C}" destId="{F9602E8F-3EA0-48A5-BD74-D6DBF9C641B5}" srcOrd="0" destOrd="0" presId="urn:microsoft.com/office/officeart/2005/8/layout/pyramid2"/>
    <dgm:cxn modelId="{9D392E5C-9CDD-4A00-B36F-0F01A7EFDFAD}" type="presParOf" srcId="{3A7DE822-18DB-48F2-B8B6-681661BBD7CA}" destId="{A7B680C2-A1F7-4760-A69D-5A269E189408}" srcOrd="0" destOrd="0" presId="urn:microsoft.com/office/officeart/2005/8/layout/pyramid2"/>
    <dgm:cxn modelId="{C02F914E-91CA-4B2C-8952-F3A05D47D939}" type="presParOf" srcId="{3A7DE822-18DB-48F2-B8B6-681661BBD7CA}" destId="{CCD3BFD5-3A9A-4441-B03C-A8C0ABA10E14}" srcOrd="1" destOrd="0" presId="urn:microsoft.com/office/officeart/2005/8/layout/pyramid2"/>
    <dgm:cxn modelId="{2056724F-8EC7-4266-94D7-6AC6DE718BEC}" type="presParOf" srcId="{CCD3BFD5-3A9A-4441-B03C-A8C0ABA10E14}" destId="{215548D0-8047-43EB-9AC0-670C9F40CF2C}" srcOrd="0" destOrd="0" presId="urn:microsoft.com/office/officeart/2005/8/layout/pyramid2"/>
    <dgm:cxn modelId="{B7D8F2A7-C02F-43E8-985E-2A33A050ED71}" type="presParOf" srcId="{CCD3BFD5-3A9A-4441-B03C-A8C0ABA10E14}" destId="{20FAF67F-6058-4716-BFF7-81AF110C83C6}" srcOrd="1" destOrd="0" presId="urn:microsoft.com/office/officeart/2005/8/layout/pyramid2"/>
    <dgm:cxn modelId="{F013435F-4E38-4AE8-B1CF-5962CA20A975}" type="presParOf" srcId="{CCD3BFD5-3A9A-4441-B03C-A8C0ABA10E14}" destId="{B704E507-C9F9-4D69-B45E-F249C4FEBE61}" srcOrd="2" destOrd="0" presId="urn:microsoft.com/office/officeart/2005/8/layout/pyramid2"/>
    <dgm:cxn modelId="{A2D9B7DB-6BBD-4942-A16E-AF213C13AE7E}" type="presParOf" srcId="{CCD3BFD5-3A9A-4441-B03C-A8C0ABA10E14}" destId="{4CB089E5-37C2-41BE-B9FD-F1D2CE9A10F7}" srcOrd="3" destOrd="0" presId="urn:microsoft.com/office/officeart/2005/8/layout/pyramid2"/>
    <dgm:cxn modelId="{A0300998-D3AF-4361-8F7D-359824E0F4A8}" type="presParOf" srcId="{CCD3BFD5-3A9A-4441-B03C-A8C0ABA10E14}" destId="{7FEC40E2-644E-40F8-8A6F-A35B4BAC61A1}" srcOrd="4" destOrd="0" presId="urn:microsoft.com/office/officeart/2005/8/layout/pyramid2"/>
    <dgm:cxn modelId="{BCC46DA2-CEF4-4D06-B2E9-8CC57E656FE1}" type="presParOf" srcId="{CCD3BFD5-3A9A-4441-B03C-A8C0ABA10E14}" destId="{3CA5E4EA-6100-42AA-AF29-D8900EEFBA7A}" srcOrd="5" destOrd="0" presId="urn:microsoft.com/office/officeart/2005/8/layout/pyramid2"/>
    <dgm:cxn modelId="{E50D2382-C15F-4489-AE1B-53B0AA8C5CE7}" type="presParOf" srcId="{CCD3BFD5-3A9A-4441-B03C-A8C0ABA10E14}" destId="{D5F9FC40-FEFB-4E04-B168-A813B8B1E639}" srcOrd="6" destOrd="0" presId="urn:microsoft.com/office/officeart/2005/8/layout/pyramid2"/>
    <dgm:cxn modelId="{5834ACA2-175B-40FF-B43B-4B45854EC5C6}" type="presParOf" srcId="{CCD3BFD5-3A9A-4441-B03C-A8C0ABA10E14}" destId="{C39FC483-C511-4BF9-B015-0F9B5953FA71}" srcOrd="7" destOrd="0" presId="urn:microsoft.com/office/officeart/2005/8/layout/pyramid2"/>
    <dgm:cxn modelId="{C9773B03-12E7-4402-A75D-686D7F47DB97}" type="presParOf" srcId="{CCD3BFD5-3A9A-4441-B03C-A8C0ABA10E14}" destId="{F9602E8F-3EA0-48A5-BD74-D6DBF9C641B5}" srcOrd="8" destOrd="0" presId="urn:microsoft.com/office/officeart/2005/8/layout/pyramid2"/>
    <dgm:cxn modelId="{70B0EBF1-6EE0-4BE2-B52E-F84F7DD5580C}" type="presParOf" srcId="{CCD3BFD5-3A9A-4441-B03C-A8C0ABA10E14}" destId="{8FAC624C-DA74-4B6A-8759-3AA8D58D4D19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A5BABB-2E7C-4BCD-800A-314CCFEBBF3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3A892621-FE87-4615-B556-822C5B7E5742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تعامل بین صنعت و هنر های بصری </a:t>
          </a:r>
        </a:p>
      </dgm:t>
    </dgm:pt>
    <dgm:pt modelId="{C3805F6A-CEE4-4B03-81D0-BEA173AEC1EA}" type="parTrans" cxnId="{2CDAA4C6-F8D6-45A0-AD22-B9A367C12554}">
      <dgm:prSet/>
      <dgm:spPr/>
      <dgm:t>
        <a:bodyPr/>
        <a:lstStyle/>
        <a:p>
          <a:pPr rtl="1"/>
          <a:endParaRPr lang="fa-IR"/>
        </a:p>
      </dgm:t>
    </dgm:pt>
    <dgm:pt modelId="{2948EC43-3A07-42A6-A82D-8D5FA23BEC83}" type="sibTrans" cxnId="{2CDAA4C6-F8D6-45A0-AD22-B9A367C12554}">
      <dgm:prSet/>
      <dgm:spPr/>
      <dgm:t>
        <a:bodyPr/>
        <a:lstStyle/>
        <a:p>
          <a:pPr rtl="1"/>
          <a:endParaRPr lang="fa-IR"/>
        </a:p>
      </dgm:t>
    </dgm:pt>
    <dgm:pt modelId="{ACED2B0F-99C3-4AF6-9B42-B2F874843E39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گذر از حکاکی و بسوی معماری</a:t>
          </a:r>
          <a:endParaRPr lang="fa-IR" sz="1800" dirty="0">
            <a:solidFill>
              <a:srgbClr val="002060"/>
            </a:solidFill>
          </a:endParaRPr>
        </a:p>
      </dgm:t>
    </dgm:pt>
    <dgm:pt modelId="{CB2344BE-A3EE-4543-BF50-D878BEC778D1}" type="parTrans" cxnId="{995AC3E1-962E-414C-AA15-E45047DF88B2}">
      <dgm:prSet/>
      <dgm:spPr/>
      <dgm:t>
        <a:bodyPr/>
        <a:lstStyle/>
        <a:p>
          <a:pPr rtl="1"/>
          <a:endParaRPr lang="fa-IR"/>
        </a:p>
      </dgm:t>
    </dgm:pt>
    <dgm:pt modelId="{D704AC56-25EC-4055-BB8C-9A0DD7F96EB3}" type="sibTrans" cxnId="{995AC3E1-962E-414C-AA15-E45047DF88B2}">
      <dgm:prSet/>
      <dgm:spPr/>
      <dgm:t>
        <a:bodyPr/>
        <a:lstStyle/>
        <a:p>
          <a:pPr rtl="1"/>
          <a:endParaRPr lang="fa-IR"/>
        </a:p>
      </dgm:t>
    </dgm:pt>
    <dgm:pt modelId="{8FE13D2A-DE83-43E6-B98B-EDB2CB0CE1C9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طراحی هنرکده معماری</a:t>
          </a:r>
        </a:p>
      </dgm:t>
    </dgm:pt>
    <dgm:pt modelId="{35832D5C-193F-4C16-A514-C2857DD0ACBA}" type="parTrans" cxnId="{C3AEA423-209F-4F77-A531-A07523D3DE34}">
      <dgm:prSet/>
      <dgm:spPr/>
      <dgm:t>
        <a:bodyPr/>
        <a:lstStyle/>
        <a:p>
          <a:pPr rtl="1"/>
          <a:endParaRPr lang="fa-IR"/>
        </a:p>
      </dgm:t>
    </dgm:pt>
    <dgm:pt modelId="{29830E7D-1384-4274-B2D0-67667002A51B}" type="sibTrans" cxnId="{C3AEA423-209F-4F77-A531-A07523D3DE34}">
      <dgm:prSet/>
      <dgm:spPr/>
      <dgm:t>
        <a:bodyPr/>
        <a:lstStyle/>
        <a:p>
          <a:pPr rtl="1"/>
          <a:endParaRPr lang="fa-IR"/>
        </a:p>
      </dgm:t>
    </dgm:pt>
    <dgm:pt modelId="{1F539AE6-EB04-421F-824B-A9770DE54C3C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</a:rPr>
            <a:t>چارز لو پلاتنیه     </a:t>
          </a:r>
          <a:r>
            <a:rPr lang="en-US" sz="1800" dirty="0" smtClean="0">
              <a:solidFill>
                <a:srgbClr val="002060"/>
              </a:solidFill>
            </a:rPr>
            <a:t> </a:t>
          </a:r>
          <a:r>
            <a:rPr lang="en-US" sz="1200" dirty="0" smtClean="0">
              <a:solidFill>
                <a:srgbClr val="002060"/>
              </a:solidFill>
            </a:rPr>
            <a:t>CHARLES  LE  PLATTENIER</a:t>
          </a:r>
          <a:r>
            <a:rPr lang="en-US" sz="1400" dirty="0" smtClean="0">
              <a:solidFill>
                <a:srgbClr val="002060"/>
              </a:solidFill>
            </a:rPr>
            <a:t>  </a:t>
          </a:r>
          <a:r>
            <a:rPr lang="fa-IR" sz="1400" dirty="0" smtClean="0">
              <a:solidFill>
                <a:srgbClr val="002060"/>
              </a:solidFill>
            </a:rPr>
            <a:t>  </a:t>
          </a:r>
          <a:endParaRPr lang="fa-IR" sz="1400" dirty="0">
            <a:solidFill>
              <a:srgbClr val="002060"/>
            </a:solidFill>
          </a:endParaRPr>
        </a:p>
      </dgm:t>
    </dgm:pt>
    <dgm:pt modelId="{A9810BCC-4C24-4C8B-B409-B156EAA63C43}" type="parTrans" cxnId="{7486FB10-0A1F-4D83-B65C-A6CF03032F30}">
      <dgm:prSet/>
      <dgm:spPr/>
      <dgm:t>
        <a:bodyPr/>
        <a:lstStyle/>
        <a:p>
          <a:pPr rtl="1"/>
          <a:endParaRPr lang="fa-IR"/>
        </a:p>
      </dgm:t>
    </dgm:pt>
    <dgm:pt modelId="{C7CE83F6-FCF3-4071-A249-1B8720849956}" type="sibTrans" cxnId="{7486FB10-0A1F-4D83-B65C-A6CF03032F30}">
      <dgm:prSet/>
      <dgm:spPr/>
      <dgm:t>
        <a:bodyPr/>
        <a:lstStyle/>
        <a:p>
          <a:pPr rtl="1"/>
          <a:endParaRPr lang="fa-IR"/>
        </a:p>
      </dgm:t>
    </dgm:pt>
    <dgm:pt modelId="{3A7DE822-18DB-48F2-B8B6-681661BBD7CA}" type="pres">
      <dgm:prSet presAssocID="{34A5BABB-2E7C-4BCD-800A-314CCFEBBF3F}" presName="compositeShape" presStyleCnt="0">
        <dgm:presLayoutVars>
          <dgm:dir/>
          <dgm:resizeHandles/>
        </dgm:presLayoutVars>
      </dgm:prSet>
      <dgm:spPr/>
    </dgm:pt>
    <dgm:pt modelId="{A7B680C2-A1F7-4760-A69D-5A269E189408}" type="pres">
      <dgm:prSet presAssocID="{34A5BABB-2E7C-4BCD-800A-314CCFEBBF3F}" presName="pyramid" presStyleLbl="node1" presStyleIdx="0" presStyleCnt="1"/>
      <dgm:spPr/>
    </dgm:pt>
    <dgm:pt modelId="{CCD3BFD5-3A9A-4441-B03C-A8C0ABA10E14}" type="pres">
      <dgm:prSet presAssocID="{34A5BABB-2E7C-4BCD-800A-314CCFEBBF3F}" presName="theList" presStyleCnt="0"/>
      <dgm:spPr/>
    </dgm:pt>
    <dgm:pt modelId="{215548D0-8047-43EB-9AC0-670C9F40CF2C}" type="pres">
      <dgm:prSet presAssocID="{3A892621-FE87-4615-B556-822C5B7E5742}" presName="aNode" presStyleLbl="fgAcc1" presStyleIdx="0" presStyleCnt="4" custLinFactY="104017" custLinFactNeighborX="1105" custLinFactNeighborY="2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0FAF67F-6058-4716-BFF7-81AF110C83C6}" type="pres">
      <dgm:prSet presAssocID="{3A892621-FE87-4615-B556-822C5B7E5742}" presName="aSpace" presStyleCnt="0"/>
      <dgm:spPr/>
    </dgm:pt>
    <dgm:pt modelId="{B704E507-C9F9-4D69-B45E-F249C4FEBE61}" type="pres">
      <dgm:prSet presAssocID="{ACED2B0F-99C3-4AF6-9B42-B2F874843E39}" presName="aNode" presStyleLbl="fgAcc1" presStyleIdx="1" presStyleCnt="4" custLinFactY="111440" custLinFactNeighborX="1105" custLinFactNeighborY="2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CB089E5-37C2-41BE-B9FD-F1D2CE9A10F7}" type="pres">
      <dgm:prSet presAssocID="{ACED2B0F-99C3-4AF6-9B42-B2F874843E39}" presName="aSpace" presStyleCnt="0"/>
      <dgm:spPr/>
    </dgm:pt>
    <dgm:pt modelId="{7FEC40E2-644E-40F8-8A6F-A35B4BAC61A1}" type="pres">
      <dgm:prSet presAssocID="{8FE13D2A-DE83-43E6-B98B-EDB2CB0CE1C9}" presName="aNode" presStyleLbl="fgAcc1" presStyleIdx="2" presStyleCnt="4" custLinFactY="118864" custLinFactNeighborX="1105" custLinFactNeighborY="2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A5E4EA-6100-42AA-AF29-D8900EEFBA7A}" type="pres">
      <dgm:prSet presAssocID="{8FE13D2A-DE83-43E6-B98B-EDB2CB0CE1C9}" presName="aSpace" presStyleCnt="0"/>
      <dgm:spPr/>
    </dgm:pt>
    <dgm:pt modelId="{F9602E8F-3EA0-48A5-BD74-D6DBF9C641B5}" type="pres">
      <dgm:prSet presAssocID="{1F539AE6-EB04-421F-824B-A9770DE54C3C}" presName="aNode" presStyleLbl="fgAcc1" presStyleIdx="3" presStyleCnt="4" custLinFactY="-290906" custLinFactNeighborX="1105" custLinFactNeighborY="-3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FAC624C-DA74-4B6A-8759-3AA8D58D4D19}" type="pres">
      <dgm:prSet presAssocID="{1F539AE6-EB04-421F-824B-A9770DE54C3C}" presName="aSpace" presStyleCnt="0"/>
      <dgm:spPr/>
    </dgm:pt>
  </dgm:ptLst>
  <dgm:cxnLst>
    <dgm:cxn modelId="{995AC3E1-962E-414C-AA15-E45047DF88B2}" srcId="{34A5BABB-2E7C-4BCD-800A-314CCFEBBF3F}" destId="{ACED2B0F-99C3-4AF6-9B42-B2F874843E39}" srcOrd="1" destOrd="0" parTransId="{CB2344BE-A3EE-4543-BF50-D878BEC778D1}" sibTransId="{D704AC56-25EC-4055-BB8C-9A0DD7F96EB3}"/>
    <dgm:cxn modelId="{2CDAA4C6-F8D6-45A0-AD22-B9A367C12554}" srcId="{34A5BABB-2E7C-4BCD-800A-314CCFEBBF3F}" destId="{3A892621-FE87-4615-B556-822C5B7E5742}" srcOrd="0" destOrd="0" parTransId="{C3805F6A-CEE4-4B03-81D0-BEA173AEC1EA}" sibTransId="{2948EC43-3A07-42A6-A82D-8D5FA23BEC83}"/>
    <dgm:cxn modelId="{C3AEA423-209F-4F77-A531-A07523D3DE34}" srcId="{34A5BABB-2E7C-4BCD-800A-314CCFEBBF3F}" destId="{8FE13D2A-DE83-43E6-B98B-EDB2CB0CE1C9}" srcOrd="2" destOrd="0" parTransId="{35832D5C-193F-4C16-A514-C2857DD0ACBA}" sibTransId="{29830E7D-1384-4274-B2D0-67667002A51B}"/>
    <dgm:cxn modelId="{938942FF-69F5-4C6F-94E0-E69C92ACB9D7}" type="presOf" srcId="{34A5BABB-2E7C-4BCD-800A-314CCFEBBF3F}" destId="{3A7DE822-18DB-48F2-B8B6-681661BBD7CA}" srcOrd="0" destOrd="0" presId="urn:microsoft.com/office/officeart/2005/8/layout/pyramid2"/>
    <dgm:cxn modelId="{2B51BEC5-5700-4618-AA37-244FED0434E2}" type="presOf" srcId="{ACED2B0F-99C3-4AF6-9B42-B2F874843E39}" destId="{B704E507-C9F9-4D69-B45E-F249C4FEBE61}" srcOrd="0" destOrd="0" presId="urn:microsoft.com/office/officeart/2005/8/layout/pyramid2"/>
    <dgm:cxn modelId="{0569599C-2C21-49E9-B5ED-BB970C4EEA9D}" type="presOf" srcId="{3A892621-FE87-4615-B556-822C5B7E5742}" destId="{215548D0-8047-43EB-9AC0-670C9F40CF2C}" srcOrd="0" destOrd="0" presId="urn:microsoft.com/office/officeart/2005/8/layout/pyramid2"/>
    <dgm:cxn modelId="{CC564FD5-1178-414A-AE99-18AB2BF05BE8}" type="presOf" srcId="{8FE13D2A-DE83-43E6-B98B-EDB2CB0CE1C9}" destId="{7FEC40E2-644E-40F8-8A6F-A35B4BAC61A1}" srcOrd="0" destOrd="0" presId="urn:microsoft.com/office/officeart/2005/8/layout/pyramid2"/>
    <dgm:cxn modelId="{7486FB10-0A1F-4D83-B65C-A6CF03032F30}" srcId="{34A5BABB-2E7C-4BCD-800A-314CCFEBBF3F}" destId="{1F539AE6-EB04-421F-824B-A9770DE54C3C}" srcOrd="3" destOrd="0" parTransId="{A9810BCC-4C24-4C8B-B409-B156EAA63C43}" sibTransId="{C7CE83F6-FCF3-4071-A249-1B8720849956}"/>
    <dgm:cxn modelId="{AC741FC6-30F1-4562-A173-3052649D2F84}" type="presOf" srcId="{1F539AE6-EB04-421F-824B-A9770DE54C3C}" destId="{F9602E8F-3EA0-48A5-BD74-D6DBF9C641B5}" srcOrd="0" destOrd="0" presId="urn:microsoft.com/office/officeart/2005/8/layout/pyramid2"/>
    <dgm:cxn modelId="{8179BC23-478D-4D5A-BF91-27DD321679B9}" type="presParOf" srcId="{3A7DE822-18DB-48F2-B8B6-681661BBD7CA}" destId="{A7B680C2-A1F7-4760-A69D-5A269E189408}" srcOrd="0" destOrd="0" presId="urn:microsoft.com/office/officeart/2005/8/layout/pyramid2"/>
    <dgm:cxn modelId="{3833AB73-B0AB-4391-A43F-7869116A2BEA}" type="presParOf" srcId="{3A7DE822-18DB-48F2-B8B6-681661BBD7CA}" destId="{CCD3BFD5-3A9A-4441-B03C-A8C0ABA10E14}" srcOrd="1" destOrd="0" presId="urn:microsoft.com/office/officeart/2005/8/layout/pyramid2"/>
    <dgm:cxn modelId="{F78C4B3B-EF44-4EFE-90CD-83BE9C7CC474}" type="presParOf" srcId="{CCD3BFD5-3A9A-4441-B03C-A8C0ABA10E14}" destId="{215548D0-8047-43EB-9AC0-670C9F40CF2C}" srcOrd="0" destOrd="0" presId="urn:microsoft.com/office/officeart/2005/8/layout/pyramid2"/>
    <dgm:cxn modelId="{3C5A8E10-86BD-4F77-8DE3-4C36EFEC1940}" type="presParOf" srcId="{CCD3BFD5-3A9A-4441-B03C-A8C0ABA10E14}" destId="{20FAF67F-6058-4716-BFF7-81AF110C83C6}" srcOrd="1" destOrd="0" presId="urn:microsoft.com/office/officeart/2005/8/layout/pyramid2"/>
    <dgm:cxn modelId="{31DE9EE2-20D7-4737-90A1-BD2F4A40C6A9}" type="presParOf" srcId="{CCD3BFD5-3A9A-4441-B03C-A8C0ABA10E14}" destId="{B704E507-C9F9-4D69-B45E-F249C4FEBE61}" srcOrd="2" destOrd="0" presId="urn:microsoft.com/office/officeart/2005/8/layout/pyramid2"/>
    <dgm:cxn modelId="{A5432C6A-F2E5-4B06-8A18-277F4CF528EF}" type="presParOf" srcId="{CCD3BFD5-3A9A-4441-B03C-A8C0ABA10E14}" destId="{4CB089E5-37C2-41BE-B9FD-F1D2CE9A10F7}" srcOrd="3" destOrd="0" presId="urn:microsoft.com/office/officeart/2005/8/layout/pyramid2"/>
    <dgm:cxn modelId="{6532C420-08F9-4482-8198-8FFD2DA7E00E}" type="presParOf" srcId="{CCD3BFD5-3A9A-4441-B03C-A8C0ABA10E14}" destId="{7FEC40E2-644E-40F8-8A6F-A35B4BAC61A1}" srcOrd="4" destOrd="0" presId="urn:microsoft.com/office/officeart/2005/8/layout/pyramid2"/>
    <dgm:cxn modelId="{E878BD96-652C-42E1-B896-274B2024F3C0}" type="presParOf" srcId="{CCD3BFD5-3A9A-4441-B03C-A8C0ABA10E14}" destId="{3CA5E4EA-6100-42AA-AF29-D8900EEFBA7A}" srcOrd="5" destOrd="0" presId="urn:microsoft.com/office/officeart/2005/8/layout/pyramid2"/>
    <dgm:cxn modelId="{48BC0946-A39A-4202-BA01-E095728E1AB5}" type="presParOf" srcId="{CCD3BFD5-3A9A-4441-B03C-A8C0ABA10E14}" destId="{F9602E8F-3EA0-48A5-BD74-D6DBF9C641B5}" srcOrd="6" destOrd="0" presId="urn:microsoft.com/office/officeart/2005/8/layout/pyramid2"/>
    <dgm:cxn modelId="{0C50F8D7-58C4-4F13-8F8E-B80BD8DE6454}" type="presParOf" srcId="{CCD3BFD5-3A9A-4441-B03C-A8C0ABA10E14}" destId="{8FAC624C-DA74-4B6A-8759-3AA8D58D4D19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75626-7A47-47C1-9688-984045A3D105}">
      <dsp:nvSpPr>
        <dsp:cNvPr id="0" name=""/>
        <dsp:cNvSpPr/>
      </dsp:nvSpPr>
      <dsp:spPr>
        <a:xfrm>
          <a:off x="0" y="2073329"/>
          <a:ext cx="4320779" cy="6805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002060"/>
              </a:solidFill>
              <a:cs typeface="B Homa" panose="00000400000000000000" pitchFamily="2" charset="-78"/>
            </a:rPr>
            <a:t>خردورزی و روشنگری</a:t>
          </a:r>
          <a:endParaRPr lang="fa-IR" sz="1900" kern="1200" dirty="0">
            <a:solidFill>
              <a:srgbClr val="002060"/>
            </a:solidFill>
            <a:cs typeface="B Homa" panose="00000400000000000000" pitchFamily="2" charset="-78"/>
          </a:endParaRPr>
        </a:p>
      </dsp:txBody>
      <dsp:txXfrm>
        <a:off x="0" y="2073329"/>
        <a:ext cx="4320779" cy="680512"/>
      </dsp:txXfrm>
    </dsp:sp>
    <dsp:sp modelId="{FD990417-A16E-4DA1-A192-3A6ADAE2A7D8}">
      <dsp:nvSpPr>
        <dsp:cNvPr id="0" name=""/>
        <dsp:cNvSpPr/>
      </dsp:nvSpPr>
      <dsp:spPr>
        <a:xfrm rot="10800000">
          <a:off x="0" y="1036908"/>
          <a:ext cx="4320779" cy="104662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002060"/>
              </a:solidFill>
              <a:cs typeface="B Homa" panose="00000400000000000000" pitchFamily="2" charset="-78"/>
            </a:rPr>
            <a:t>نقد علمی پدیده های مادی</a:t>
          </a:r>
          <a:endParaRPr lang="fa-IR" sz="1900" kern="1200" dirty="0">
            <a:solidFill>
              <a:srgbClr val="002060"/>
            </a:solidFill>
            <a:cs typeface="B Homa" panose="00000400000000000000" pitchFamily="2" charset="-78"/>
          </a:endParaRPr>
        </a:p>
      </dsp:txBody>
      <dsp:txXfrm rot="10800000">
        <a:off x="0" y="1036908"/>
        <a:ext cx="4320779" cy="680067"/>
      </dsp:txXfrm>
    </dsp:sp>
    <dsp:sp modelId="{269CC1A0-5928-4736-9490-1E23D65941EE}">
      <dsp:nvSpPr>
        <dsp:cNvPr id="0" name=""/>
        <dsp:cNvSpPr/>
      </dsp:nvSpPr>
      <dsp:spPr>
        <a:xfrm rot="10800000">
          <a:off x="0" y="486"/>
          <a:ext cx="4320779" cy="104662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solidFill>
                <a:srgbClr val="002060"/>
              </a:solidFill>
              <a:cs typeface="B Homa" panose="00000400000000000000" pitchFamily="2" charset="-78"/>
            </a:rPr>
            <a:t>عدم صحت مقدسات دینی</a:t>
          </a:r>
          <a:endParaRPr lang="fa-IR" sz="1900" kern="1200" dirty="0">
            <a:solidFill>
              <a:srgbClr val="002060"/>
            </a:solidFill>
            <a:cs typeface="B Homa" panose="00000400000000000000" pitchFamily="2" charset="-78"/>
          </a:endParaRPr>
        </a:p>
      </dsp:txBody>
      <dsp:txXfrm rot="10800000">
        <a:off x="0" y="486"/>
        <a:ext cx="4320779" cy="6800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680C2-A1F7-4760-A69D-5A269E189408}">
      <dsp:nvSpPr>
        <dsp:cNvPr id="0" name=""/>
        <dsp:cNvSpPr/>
      </dsp:nvSpPr>
      <dsp:spPr>
        <a:xfrm>
          <a:off x="273274" y="0"/>
          <a:ext cx="3686780" cy="368678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15548D0-8047-43EB-9AC0-670C9F40CF2C}">
      <dsp:nvSpPr>
        <dsp:cNvPr id="0" name=""/>
        <dsp:cNvSpPr/>
      </dsp:nvSpPr>
      <dsp:spPr>
        <a:xfrm>
          <a:off x="2116664" y="369038"/>
          <a:ext cx="2396407" cy="524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تاکید بر اندیشه پیشرفت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2142254" y="394628"/>
        <a:ext cx="2345227" cy="473034"/>
      </dsp:txXfrm>
    </dsp:sp>
    <dsp:sp modelId="{B704E507-C9F9-4D69-B45E-F249C4FEBE61}">
      <dsp:nvSpPr>
        <dsp:cNvPr id="0" name=""/>
        <dsp:cNvSpPr/>
      </dsp:nvSpPr>
      <dsp:spPr>
        <a:xfrm>
          <a:off x="2116664" y="958778"/>
          <a:ext cx="2396407" cy="524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حل مشکلات سازهای و مصالح جدید ساختمانی 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2142254" y="984368"/>
        <a:ext cx="2345227" cy="473034"/>
      </dsp:txXfrm>
    </dsp:sp>
    <dsp:sp modelId="{7FEC40E2-644E-40F8-8A6F-A35B4BAC61A1}">
      <dsp:nvSpPr>
        <dsp:cNvPr id="0" name=""/>
        <dsp:cNvSpPr/>
      </dsp:nvSpPr>
      <dsp:spPr>
        <a:xfrm>
          <a:off x="2116664" y="1548519"/>
          <a:ext cx="2396407" cy="524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عدم توازن مهاجرت و مسکن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2142254" y="1574109"/>
        <a:ext cx="2345227" cy="473034"/>
      </dsp:txXfrm>
    </dsp:sp>
    <dsp:sp modelId="{D5F9FC40-FEFB-4E04-B168-A813B8B1E639}">
      <dsp:nvSpPr>
        <dsp:cNvPr id="0" name=""/>
        <dsp:cNvSpPr/>
      </dsp:nvSpPr>
      <dsp:spPr>
        <a:xfrm>
          <a:off x="2116664" y="2138260"/>
          <a:ext cx="2396407" cy="524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عدم توازن شهری دراشل ماشینی و اتومبیل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2142254" y="2163850"/>
        <a:ext cx="2345227" cy="473034"/>
      </dsp:txXfrm>
    </dsp:sp>
    <dsp:sp modelId="{F9602E8F-3EA0-48A5-BD74-D6DBF9C641B5}">
      <dsp:nvSpPr>
        <dsp:cNvPr id="0" name=""/>
        <dsp:cNvSpPr/>
      </dsp:nvSpPr>
      <dsp:spPr>
        <a:xfrm>
          <a:off x="2116664" y="2728001"/>
          <a:ext cx="2396407" cy="524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تغییر موازنه قدرت 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2142254" y="2753591"/>
        <a:ext cx="2345227" cy="473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B680C2-A1F7-4760-A69D-5A269E189408}">
      <dsp:nvSpPr>
        <dsp:cNvPr id="0" name=""/>
        <dsp:cNvSpPr/>
      </dsp:nvSpPr>
      <dsp:spPr>
        <a:xfrm>
          <a:off x="244699" y="0"/>
          <a:ext cx="3115276" cy="3115276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8000"/>
                <a:satMod val="108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04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15548D0-8047-43EB-9AC0-670C9F40CF2C}">
      <dsp:nvSpPr>
        <dsp:cNvPr id="0" name=""/>
        <dsp:cNvSpPr/>
      </dsp:nvSpPr>
      <dsp:spPr>
        <a:xfrm>
          <a:off x="1824712" y="1026188"/>
          <a:ext cx="2024929" cy="553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تعامل بین صنعت و هنر های بصری </a:t>
          </a:r>
        </a:p>
      </dsp:txBody>
      <dsp:txXfrm>
        <a:off x="1851741" y="1053217"/>
        <a:ext cx="1970871" cy="499633"/>
      </dsp:txXfrm>
    </dsp:sp>
    <dsp:sp modelId="{B704E507-C9F9-4D69-B45E-F249C4FEBE61}">
      <dsp:nvSpPr>
        <dsp:cNvPr id="0" name=""/>
        <dsp:cNvSpPr/>
      </dsp:nvSpPr>
      <dsp:spPr>
        <a:xfrm>
          <a:off x="1824712" y="1690191"/>
          <a:ext cx="2024929" cy="553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گذر از حکاکی و بسوی معماری</a:t>
          </a:r>
          <a:endParaRPr lang="fa-IR" sz="1800" kern="1200" dirty="0">
            <a:solidFill>
              <a:srgbClr val="002060"/>
            </a:solidFill>
          </a:endParaRPr>
        </a:p>
      </dsp:txBody>
      <dsp:txXfrm>
        <a:off x="1851741" y="1717220"/>
        <a:ext cx="1970871" cy="499633"/>
      </dsp:txXfrm>
    </dsp:sp>
    <dsp:sp modelId="{7FEC40E2-644E-40F8-8A6F-A35B4BAC61A1}">
      <dsp:nvSpPr>
        <dsp:cNvPr id="0" name=""/>
        <dsp:cNvSpPr/>
      </dsp:nvSpPr>
      <dsp:spPr>
        <a:xfrm>
          <a:off x="1824712" y="2354200"/>
          <a:ext cx="2024929" cy="553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طراحی هنرکده معماری</a:t>
          </a:r>
        </a:p>
      </dsp:txBody>
      <dsp:txXfrm>
        <a:off x="1851741" y="2381229"/>
        <a:ext cx="1970871" cy="499633"/>
      </dsp:txXfrm>
    </dsp:sp>
    <dsp:sp modelId="{F9602E8F-3EA0-48A5-BD74-D6DBF9C641B5}">
      <dsp:nvSpPr>
        <dsp:cNvPr id="0" name=""/>
        <dsp:cNvSpPr/>
      </dsp:nvSpPr>
      <dsp:spPr>
        <a:xfrm>
          <a:off x="1824712" y="362184"/>
          <a:ext cx="2024929" cy="55369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</a:rPr>
            <a:t>چارز لو پلاتنیه     </a:t>
          </a:r>
          <a:r>
            <a:rPr lang="en-US" sz="1800" kern="1200" dirty="0" smtClean="0">
              <a:solidFill>
                <a:srgbClr val="002060"/>
              </a:solidFill>
            </a:rPr>
            <a:t> </a:t>
          </a:r>
          <a:r>
            <a:rPr lang="en-US" sz="1200" kern="1200" dirty="0" smtClean="0">
              <a:solidFill>
                <a:srgbClr val="002060"/>
              </a:solidFill>
            </a:rPr>
            <a:t>CHARLES  LE  PLATTENIER</a:t>
          </a:r>
          <a:r>
            <a:rPr lang="en-US" sz="1400" kern="1200" dirty="0" smtClean="0">
              <a:solidFill>
                <a:srgbClr val="002060"/>
              </a:solidFill>
            </a:rPr>
            <a:t>  </a:t>
          </a:r>
          <a:r>
            <a:rPr lang="fa-IR" sz="1400" kern="1200" dirty="0" smtClean="0">
              <a:solidFill>
                <a:srgbClr val="002060"/>
              </a:solidFill>
            </a:rPr>
            <a:t>  </a:t>
          </a:r>
          <a:endParaRPr lang="fa-IR" sz="1400" kern="1200" dirty="0">
            <a:solidFill>
              <a:srgbClr val="002060"/>
            </a:solidFill>
          </a:endParaRPr>
        </a:p>
      </dsp:txBody>
      <dsp:txXfrm>
        <a:off x="1851741" y="389213"/>
        <a:ext cx="1970871" cy="499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cs typeface="B Homa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cs typeface="B Homa" panose="00000400000000000000" pitchFamily="2" charset="-78"/>
              </a:defRPr>
            </a:lvl1pPr>
          </a:lstStyle>
          <a:p>
            <a:fld id="{811E388F-8A93-4F2C-A26F-57F802604422}" type="datetimeFigureOut">
              <a:rPr lang="fa-IR" smtClean="0"/>
              <a:pPr/>
              <a:t>11/06/1442</a:t>
            </a:fld>
            <a:endParaRPr lang="fa-I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cs typeface="B Homa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>
                <a:cs typeface="B Homa" panose="00000400000000000000" pitchFamily="2" charset="-78"/>
              </a:defRPr>
            </a:lvl1pPr>
          </a:lstStyle>
          <a:p>
            <a:fld id="{B993AFAB-C662-48EA-B5A8-EDFDC93A7ECD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85442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B Homa" panose="00000400000000000000" pitchFamily="2" charset="-78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B Homa" panose="00000400000000000000" pitchFamily="2" charset="-78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5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11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12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35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272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36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4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37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429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5BBE-7EE2-4E43-BC8C-67BA159EB9A6}" type="slidenum">
              <a:rPr lang="fa-IR" smtClean="0">
                <a:solidFill>
                  <a:prstClr val="black"/>
                </a:solidFill>
              </a:rPr>
              <a:pPr/>
              <a:t>38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5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cs typeface="B Homa" panose="00000400000000000000" pitchFamily="2" charset="-78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2891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551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4873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7004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6300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46579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88875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3416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71646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85822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7984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5120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76191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58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705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4825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5166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6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656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6503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28753-C8BB-47AC-BB59-CD700DCC705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11/06/1442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AE5EC-E379-4C01-897B-151F394890B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6208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207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3359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35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727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7450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0263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>
                <a:cs typeface="B Homa" panose="00000400000000000000" pitchFamily="2" charset="-78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8E80-6EB8-4B19-A355-5BA5479EE024}" type="datetimeFigureOut">
              <a:rPr lang="fa-IR" smtClean="0"/>
              <a:t>11/06/1442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CCD66-78FF-48FC-8ED6-34819E17001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726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a-I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fld id="{CE248E80-6EB8-4B19-A355-5BA5479EE024}" type="datetimeFigureOut">
              <a:rPr lang="fa-IR" smtClean="0"/>
              <a:pPr/>
              <a:t>11/06/1442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fld id="{3D0CCD66-78FF-48FC-8ED6-34819E170019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23059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B Homa" panose="00000400000000000000" pitchFamily="2" charset="-78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B Homa" panose="00000400000000000000" pitchFamily="2" charset="-78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fld id="{CE248E80-6EB8-4B19-A355-5BA5479EE024}" type="datetimeFigureOut">
              <a:rPr lang="fa-IR" smtClean="0"/>
              <a:pPr/>
              <a:t>11/06/1442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cs typeface="B Homa" panose="00000400000000000000" pitchFamily="2" charset="-78"/>
              </a:defRPr>
            </a:lvl1pPr>
          </a:lstStyle>
          <a:p>
            <a:fld id="{3D0CCD66-78FF-48FC-8ED6-34819E170019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567962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50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4700" y="2661335"/>
            <a:ext cx="758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fa-IR" sz="3600" dirty="0">
                <a:solidFill>
                  <a:srgbClr val="002060"/>
                </a:solidFill>
                <a:cs typeface="B Homa" panose="00000400000000000000" pitchFamily="2" charset="-78"/>
              </a:rPr>
              <a:t>بررسی عوامل موثربر معماری لوکوربوزیه وقالب آرمانی </a:t>
            </a:r>
            <a:r>
              <a:rPr lang="fa-IR" sz="3600" dirty="0" smtClean="0">
                <a:solidFill>
                  <a:srgbClr val="002060"/>
                </a:solidFill>
                <a:cs typeface="B Homa" panose="00000400000000000000" pitchFamily="2" charset="-78"/>
              </a:rPr>
              <a:t>او در </a:t>
            </a:r>
            <a:r>
              <a:rPr lang="fa-IR" sz="3600" dirty="0">
                <a:solidFill>
                  <a:srgbClr val="002060"/>
                </a:solidFill>
                <a:cs typeface="B Homa" panose="00000400000000000000" pitchFamily="2" charset="-78"/>
              </a:rPr>
              <a:t>معماری مدرن</a:t>
            </a:r>
            <a:endParaRPr lang="fa-IR" sz="3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1276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714356"/>
            <a:ext cx="5872146" cy="796908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6182" y="1571612"/>
            <a:ext cx="4757742" cy="5000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سفرهای تحقیقی (1906 تا 1914) فرهنگ معماری اروپا</a:t>
            </a:r>
          </a:p>
          <a:p>
            <a:pPr>
              <a:buNone/>
            </a:pPr>
            <a:endParaRPr lang="fa-IR" sz="1800" dirty="0" smtClean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>
              <a:buNone/>
            </a:pPr>
            <a:endParaRPr lang="fa-IR" sz="1800" dirty="0"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500430" y="2000240"/>
            <a:ext cx="4329114" cy="114300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ایتالیا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یونان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آسیای صغیر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fa-IR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6" name="Picture 5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286124"/>
            <a:ext cx="4595091" cy="2742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71472" y="6000768"/>
            <a:ext cx="4572032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- طرح آکروپولیس (</a:t>
            </a:r>
            <a:r>
              <a:rPr lang="en-US" sz="1600" dirty="0">
                <a:solidFill>
                  <a:srgbClr val="002060"/>
                </a:solidFill>
              </a:rPr>
              <a:t>acropolis</a:t>
            </a: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) در آتن 1911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029746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714356"/>
            <a:ext cx="5872146" cy="796908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928802"/>
            <a:ext cx="4329114" cy="571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خانه دم اینو (1915) </a:t>
            </a:r>
            <a:r>
              <a:rPr lang="en-US" sz="2400" dirty="0" err="1" smtClean="0">
                <a:solidFill>
                  <a:srgbClr val="002060"/>
                </a:solidFill>
              </a:rPr>
              <a:t>dom-ino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fa-IR" sz="2000" dirty="0" smtClean="0">
                <a:solidFill>
                  <a:srgbClr val="002060"/>
                </a:solidFill>
                <a:cs typeface="B Homa" panose="00000400000000000000" pitchFamily="2" charset="-78"/>
              </a:rPr>
              <a:t>واکنشی به  خرابی های فرانسه در جنگ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43438" y="6286496"/>
            <a:ext cx="3857652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– خانه دم اینو 1915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857628"/>
            <a:ext cx="3000396" cy="2559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857752" y="6286496"/>
            <a:ext cx="3714776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50017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پاریس و جستجوی روحیه جدید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714744" y="2714620"/>
            <a:ext cx="4329114" cy="150019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ستون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سقف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کف و پله</a:t>
            </a:r>
          </a:p>
        </p:txBody>
      </p:sp>
      <p:pic>
        <p:nvPicPr>
          <p:cNvPr id="12" name="Picture 2" descr="C:\Documents and Settings\BABAK\Desktop\asarelokorbozie\دم اینو.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85992"/>
            <a:ext cx="4071934" cy="2388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52434" y="4795846"/>
            <a:ext cx="3857652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– خانه دم اینو 1915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199883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714356"/>
            <a:ext cx="5872146" cy="796908"/>
          </a:xfrm>
        </p:spPr>
        <p:txBody>
          <a:bodyPr>
            <a:normAutofit/>
          </a:bodyPr>
          <a:lstStyle/>
          <a:p>
            <a:r>
              <a:rPr lang="fa-IR" sz="24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571612"/>
            <a:ext cx="4329114" cy="571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دهه 1920 وتلقی استفاده از مصالح جدید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5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3770457" cy="274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00034" y="4643446"/>
            <a:ext cx="3857652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– ویلا شوب (شودوفن)1916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 descr="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643182"/>
            <a:ext cx="3770457" cy="274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857752" y="5429264"/>
            <a:ext cx="3714776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– ویلا شوب (شودوفن)1916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882127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928802"/>
            <a:ext cx="4329114" cy="3571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آشنایی با امدی اوزنفان(</a:t>
            </a:r>
            <a:r>
              <a:rPr lang="en-US" sz="1800" dirty="0" err="1" smtClean="0">
                <a:solidFill>
                  <a:srgbClr val="002060"/>
                </a:solidFill>
              </a:rPr>
              <a:t>amedee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ozenfant</a:t>
            </a: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) 1917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کوبیسم 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نوآوری در روش دیدن 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	اهمیت جوهر اشکال </a:t>
            </a: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پیوریسم (کوبیسم کامل)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تاکیید بر وضوح 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	تکیه هنر بر پایه ریاضی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5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295" y="2000240"/>
            <a:ext cx="3620810" cy="274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00034" y="4643446"/>
            <a:ext cx="4000528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از راست:لوکوربوزیه- آلبرت ژانره- امدی اوزنفان1919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4429132"/>
            <a:ext cx="3770457" cy="1645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714876" y="614364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نقاشی کوبیسمی پیکاسو-گوئرنیکا 1937 </a:t>
            </a:r>
            <a:r>
              <a:rPr lang="es-ES" sz="1400" dirty="0">
                <a:solidFill>
                  <a:srgbClr val="002060"/>
                </a:solidFill>
              </a:rPr>
              <a:t>Guernica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50017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پاریس و جستجوی روحیه جدید</a:t>
            </a:r>
          </a:p>
        </p:txBody>
      </p:sp>
    </p:spTree>
    <p:extLst>
      <p:ext uri="{BB962C8B-B14F-4D97-AF65-F5344CB8AC3E}">
        <p14:creationId xmlns:p14="http://schemas.microsoft.com/office/powerpoint/2010/main" val="172770885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928802"/>
            <a:ext cx="4329114" cy="3571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آشنایی با امدی اوزنفان(</a:t>
            </a:r>
            <a:r>
              <a:rPr lang="en-US" sz="1800" dirty="0" err="1" smtClean="0">
                <a:solidFill>
                  <a:srgbClr val="002060"/>
                </a:solidFill>
              </a:rPr>
              <a:t>amedee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en-US" sz="1800" dirty="0" err="1" smtClean="0">
                <a:solidFill>
                  <a:srgbClr val="002060"/>
                </a:solidFill>
              </a:rPr>
              <a:t>ozenfant</a:t>
            </a: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) 1917</a:t>
            </a:r>
          </a:p>
          <a:p>
            <a:pPr>
              <a:buNone/>
            </a:pPr>
            <a:endParaRPr lang="fa-IR" sz="1800" dirty="0" smtClean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5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429000"/>
            <a:ext cx="3360100" cy="274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00562" y="6072206"/>
            <a:ext cx="4000528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–حیات بیجان 1920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85926"/>
            <a:ext cx="3306893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71472" y="4572008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ازنفان –گیتار و بطریها 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en-US" sz="1600" dirty="0" err="1">
                <a:solidFill>
                  <a:srgbClr val="002060"/>
                </a:solidFill>
              </a:rPr>
              <a:t>Ozenfant_guitar</a:t>
            </a:r>
            <a:r>
              <a:rPr lang="en-US" sz="1600" dirty="0">
                <a:solidFill>
                  <a:srgbClr val="002060"/>
                </a:solidFill>
              </a:rPr>
              <a:t>-bottles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50017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پاریس و جستجوی روحیه جدید</a:t>
            </a:r>
          </a:p>
        </p:txBody>
      </p:sp>
    </p:spTree>
    <p:extLst>
      <p:ext uri="{BB962C8B-B14F-4D97-AF65-F5344CB8AC3E}">
        <p14:creationId xmlns:p14="http://schemas.microsoft.com/office/powerpoint/2010/main" val="29316187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928802"/>
            <a:ext cx="4329114" cy="3571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تحول در انتزاع</a:t>
            </a:r>
          </a:p>
          <a:p>
            <a:pPr>
              <a:buNone/>
            </a:pP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ساخت تصاویر با عناصر ساده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خطوط مستقیم و رنگ های خالص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وضوح و انضباطی که نشان دهنده قوانین ریاضی باشد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مخالفت با خطوط مورب وتاکیید بر خطوط عمودی و افقی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</a:p>
          <a:p>
            <a:pPr>
              <a:buNone/>
            </a:pPr>
            <a:r>
              <a:rPr lang="fa-IR" sz="1600" dirty="0" smtClean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</a:p>
          <a:p>
            <a:pPr>
              <a:buNone/>
            </a:pPr>
            <a:endParaRPr lang="fa-IR" sz="1800" dirty="0" smtClean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6" name="Picture 5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160" y="3429000"/>
            <a:ext cx="2310408" cy="274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736"/>
            <a:ext cx="229278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14282" y="4071918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پیت موندریان؛ ترکیب بندی با زرد ،آبی ،قرمز و مشکی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50017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نئو پلاستیسیسم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0" y="6215082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پیت موندریان؛ ترکیب بندی با زرد ،آبی ،قرمز و مشکی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1472" y="6357958"/>
            <a:ext cx="2714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پیت موندریان</a:t>
            </a: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(1944- 1872)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13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4429132"/>
            <a:ext cx="1785950" cy="1892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638497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857752" y="6286496"/>
            <a:ext cx="3929090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چپ :معبدی در پائستوم (</a:t>
            </a:r>
            <a:r>
              <a:rPr lang="en-US" sz="1600" dirty="0">
                <a:solidFill>
                  <a:srgbClr val="002060"/>
                </a:solidFill>
              </a:rPr>
              <a:t>PAESTUM</a:t>
            </a: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)و خودرو هامبر1907</a:t>
            </a:r>
          </a:p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راست: معبد پارتنون و خودرو  دلاژ 1921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71472" y="4572008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85000" lnSpcReduction="100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معبد پارتنون (الهه آتنا) –شیوه دوریک 448-432 ق م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150019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تالیف کتاب بسوی معماری  1923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توجه به فن آوری مدرن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مقایسه معماری و مکانیک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استفده از بتن و پیش ساختگی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انتشار مجله لو اسپریت نوا 1920</a:t>
            </a:r>
            <a:r>
              <a:rPr lang="en-US" sz="2000" dirty="0">
                <a:solidFill>
                  <a:srgbClr val="002060"/>
                </a:solidFill>
              </a:rPr>
              <a:t>L  SPRIT NOUVEAU   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643182"/>
            <a:ext cx="2277438" cy="1787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3929090" cy="2784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021523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شروع کاوش برای یافتن قالبهای آرمانی در معماری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78581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خانه ماشینی برای زندگی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طراحی بنای سیتروهان </a:t>
            </a:r>
            <a:r>
              <a:rPr lang="en-US" sz="2400" b="1" dirty="0" err="1">
                <a:solidFill>
                  <a:srgbClr val="002060"/>
                </a:solidFill>
              </a:rPr>
              <a:t>Citrohan</a:t>
            </a:r>
            <a:r>
              <a:rPr lang="en-US" sz="2400" b="1" dirty="0">
                <a:solidFill>
                  <a:srgbClr val="002060"/>
                </a:solidFill>
              </a:rPr>
              <a:t> House</a:t>
            </a:r>
            <a:r>
              <a:rPr lang="ar-SA" sz="2400" b="1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928802"/>
            <a:ext cx="371477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C:\Documents and Settings\BABAK\Desktop\asarelokorbozie\ویلا سیتروئن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24"/>
            <a:ext cx="4000528" cy="280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143372" y="6143644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</a:rPr>
              <a:t> 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. 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ویلا سیترو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ها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ن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1920- </a:t>
            </a:r>
            <a:r>
              <a:rPr lang="en-US" sz="1600" b="1" dirty="0" err="1">
                <a:solidFill>
                  <a:srgbClr val="002060"/>
                </a:solidFill>
              </a:rPr>
              <a:t>Citrohan</a:t>
            </a:r>
            <a:r>
              <a:rPr lang="en-US" sz="1600" b="1" dirty="0">
                <a:solidFill>
                  <a:srgbClr val="002060"/>
                </a:solidFill>
              </a:rPr>
              <a:t> House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371475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</a:rPr>
              <a:t> 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. 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ویلا سیترو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ها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ن</a:t>
            </a:r>
            <a:r>
              <a:rPr lang="fa-IR" sz="1600" b="1" dirty="0">
                <a:solidFill>
                  <a:srgbClr val="002060"/>
                </a:solidFill>
                <a:cs typeface="B Homa" panose="00000400000000000000" pitchFamily="2" charset="-78"/>
              </a:rPr>
              <a:t>1920- </a:t>
            </a:r>
            <a:r>
              <a:rPr lang="en-US" sz="1600" b="1" dirty="0" err="1">
                <a:solidFill>
                  <a:srgbClr val="002060"/>
                </a:solidFill>
              </a:rPr>
              <a:t>Citrohan</a:t>
            </a:r>
            <a:r>
              <a:rPr lang="en-US" sz="1600" b="1" dirty="0">
                <a:solidFill>
                  <a:srgbClr val="002060"/>
                </a:solidFill>
              </a:rPr>
              <a:t> House</a:t>
            </a:r>
            <a:r>
              <a:rPr lang="ar-SA" sz="1600" b="1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0" y="4214818"/>
            <a:ext cx="4329114" cy="221455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b="1" dirty="0">
                <a:solidFill>
                  <a:srgbClr val="002060"/>
                </a:solidFill>
                <a:cs typeface="B Homa" panose="00000400000000000000" pitchFamily="2" charset="-78"/>
              </a:rPr>
              <a:t>منابع الهام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خانه دم-اینو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بناهای مسکنی مدیترانه ای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کشتی های بخار اقیانوس پیما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قالب های غیر تزئینی آدلف لوس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کارگاه های هنری پاریس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75570156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تبلور اندیشه های معماری در لوکوربوزیه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57158" y="5857868"/>
            <a:ext cx="5214974" cy="100015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لوکوربوزیه . پنج اصل معماری نو 1926 قیاس توانمندیهای بتون مسلح و نظامهای سازه ای بنایی سنتی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743348" y="2428868"/>
            <a:ext cx="511493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ستون ها به عنوان جدا کننده ساختمان از کف </a:t>
            </a:r>
            <a:r>
              <a:rPr lang="en-US" sz="1400" dirty="0" err="1">
                <a:solidFill>
                  <a:srgbClr val="002060"/>
                </a:solidFill>
              </a:rPr>
              <a:t>Pilotis</a:t>
            </a:r>
            <a:endParaRPr lang="en-US" sz="1400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اصول ثابت و قطعی در معماری 1926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002060"/>
                </a:solidFill>
              </a:rPr>
              <a:t>Five point of new architecture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731927"/>
            <a:ext cx="5422320" cy="3411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457596" y="2643182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باغ روی بام و بام مسطح  </a:t>
            </a:r>
            <a:r>
              <a:rPr lang="en-US" sz="1400" dirty="0">
                <a:solidFill>
                  <a:srgbClr val="002060"/>
                </a:solidFill>
              </a:rPr>
              <a:t>Roof gardens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500562" y="2857496"/>
            <a:ext cx="4329114" cy="100013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پنجره های کشیده و سراسری  </a:t>
            </a:r>
            <a:r>
              <a:rPr lang="en-US" sz="1400" dirty="0">
                <a:solidFill>
                  <a:srgbClr val="002060"/>
                </a:solidFill>
              </a:rPr>
              <a:t>The horizontal window 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پلان آزاد </a:t>
            </a:r>
            <a:r>
              <a:rPr lang="en-US" sz="1400" dirty="0">
                <a:solidFill>
                  <a:srgbClr val="002060"/>
                </a:solidFill>
              </a:rPr>
              <a:t>The free designing of the ground plan 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نمای آزاد و استفاده از کنسول </a:t>
            </a:r>
            <a:r>
              <a:rPr lang="en-US" sz="1200" dirty="0">
                <a:solidFill>
                  <a:srgbClr val="002060"/>
                </a:solidFill>
              </a:rPr>
              <a:t>The free design of façade </a:t>
            </a:r>
          </a:p>
          <a:p>
            <a:pPr marL="342900" indent="-342900">
              <a:spcBef>
                <a:spcPct val="20000"/>
              </a:spcBef>
            </a:pP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7520037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92906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لوروشه – ژانره  </a:t>
            </a:r>
            <a:r>
              <a:rPr lang="en-US" sz="1600" dirty="0">
                <a:solidFill>
                  <a:srgbClr val="002060"/>
                </a:solidFill>
              </a:rPr>
              <a:t>villas </a:t>
            </a:r>
            <a:r>
              <a:rPr lang="en-US" sz="1600" dirty="0" err="1">
                <a:solidFill>
                  <a:srgbClr val="002060"/>
                </a:solidFill>
              </a:rPr>
              <a:t>laroche-jennere</a:t>
            </a:r>
            <a:r>
              <a:rPr lang="en-US" sz="1600" dirty="0">
                <a:solidFill>
                  <a:srgbClr val="002060"/>
                </a:solidFill>
              </a:rPr>
              <a:t>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هماهنگی بین دو تقاضای متفاوت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بنای لوروشه – ژانره 1923</a:t>
            </a:r>
            <a:r>
              <a:rPr lang="en-US" sz="2400" dirty="0">
                <a:solidFill>
                  <a:srgbClr val="002060"/>
                </a:solidFill>
              </a:rPr>
              <a:t>villas </a:t>
            </a:r>
            <a:r>
              <a:rPr lang="en-US" sz="2400" dirty="0" err="1">
                <a:solidFill>
                  <a:srgbClr val="002060"/>
                </a:solidFill>
              </a:rPr>
              <a:t>laroche-jennere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857364"/>
            <a:ext cx="2946818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6314" y="3571876"/>
            <a:ext cx="3003978" cy="2184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28596" y="650078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لوروشه – ژانره  </a:t>
            </a:r>
            <a:r>
              <a:rPr lang="en-US" sz="1600" dirty="0">
                <a:solidFill>
                  <a:srgbClr val="002060"/>
                </a:solidFill>
              </a:rPr>
              <a:t>villas </a:t>
            </a:r>
            <a:r>
              <a:rPr lang="en-US" sz="1600" dirty="0" err="1">
                <a:solidFill>
                  <a:srgbClr val="002060"/>
                </a:solidFill>
              </a:rPr>
              <a:t>laroche-jennere</a:t>
            </a:r>
            <a:r>
              <a:rPr lang="en-US" sz="1600" dirty="0">
                <a:solidFill>
                  <a:srgbClr val="002060"/>
                </a:solidFill>
              </a:rPr>
              <a:t>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00100" y="4572008"/>
            <a:ext cx="2571768" cy="187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00562" y="578645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لوروشه – ژانره  </a:t>
            </a:r>
            <a:r>
              <a:rPr lang="en-US" sz="1600" dirty="0">
                <a:solidFill>
                  <a:srgbClr val="002060"/>
                </a:solidFill>
              </a:rPr>
              <a:t>villas </a:t>
            </a:r>
            <a:r>
              <a:rPr lang="en-US" sz="1600" dirty="0" err="1">
                <a:solidFill>
                  <a:srgbClr val="002060"/>
                </a:solidFill>
              </a:rPr>
              <a:t>laroche-jennere</a:t>
            </a:r>
            <a:r>
              <a:rPr lang="en-US" sz="1600" dirty="0">
                <a:solidFill>
                  <a:srgbClr val="002060"/>
                </a:solidFill>
              </a:rPr>
              <a:t>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تاکید بر معماری گردشگاه </a:t>
            </a:r>
            <a:r>
              <a:rPr lang="en-US" dirty="0">
                <a:solidFill>
                  <a:srgbClr val="002060"/>
                </a:solidFill>
              </a:rPr>
              <a:t>promenade architectural 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نمود نقاشی های پیوریستی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59274987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7" y="571480"/>
            <a:ext cx="8358247" cy="714380"/>
          </a:xfrm>
        </p:spPr>
        <p:txBody>
          <a:bodyPr>
            <a:no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/>
            </a:r>
            <a:b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لوکوربوزیه وشصت سال معماری</a:t>
            </a:r>
            <a:b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7" y="1142985"/>
            <a:ext cx="8358247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75 ساختمان شاخص در 14 کشور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7159" y="1571613"/>
            <a:ext cx="8429684" cy="571504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24 پروژ طراحی شهری</a:t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7159" y="1928802"/>
            <a:ext cx="8429684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8000 طراحی </a:t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8597" y="2143116"/>
            <a:ext cx="8358247" cy="100013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400نقاشی وعکس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00035" y="2714620"/>
            <a:ext cx="8286808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44 مجسمه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4283" y="1142985"/>
            <a:ext cx="3571900" cy="3786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4400" dirty="0">
                <a:solidFill>
                  <a:prstClr val="black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57159" y="3071810"/>
            <a:ext cx="8429684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27 کاریکاتور</a:t>
            </a:r>
            <a:b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28597" y="4643446"/>
            <a:ext cx="8429684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>
              <a:spcBef>
                <a:spcPct val="0"/>
              </a:spcBef>
            </a:pP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prstClr val="black"/>
              </a:solidFill>
              <a:cs typeface="B Homa" panose="00000400000000000000" pitchFamily="2" charset="-78"/>
            </a:endParaRPr>
          </a:p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/>
            </a:r>
            <a:b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</a:br>
            <a:endParaRPr lang="fa-IR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42976" y="5000636"/>
            <a:ext cx="6858048" cy="428628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   </a:t>
            </a:r>
            <a:r>
              <a:rPr 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le-</a:t>
            </a:r>
            <a:r>
              <a:rPr lang="en-US" sz="2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corbusier</a:t>
            </a:r>
            <a:endParaRPr lang="fa-IR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85786" y="5286388"/>
            <a:ext cx="8072495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endParaRPr lang="fa-IR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85720" y="5715016"/>
            <a:ext cx="8501123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endParaRPr lang="fa-IR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15" name="Picture 14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571869" y="1462137"/>
            <a:ext cx="2643207" cy="3879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457200" y="0"/>
            <a:ext cx="8229600" cy="85723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مقدمه</a:t>
            </a:r>
            <a:endParaRPr lang="fa-IR" sz="4400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624510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02806"/>
                                      </p:to>
                                    </p:animClr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00100" y="4572008"/>
            <a:ext cx="3071834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کوک . بولنی سور 1926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تاکید دوباره بر اصول ثابت قطعی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کوک    1926 </a:t>
            </a:r>
            <a:r>
              <a:rPr lang="en-US" sz="2400" dirty="0">
                <a:solidFill>
                  <a:srgbClr val="002060"/>
                </a:solidFill>
              </a:rPr>
              <a:t>Villa Cook 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285992"/>
            <a:ext cx="3819284" cy="2138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86380" y="2773622"/>
            <a:ext cx="2357454" cy="3288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357686" y="607220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لوکوربوزیه . بنای کوک . بولنی سور 1926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وارونه کردن طرح کلاسیک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55588693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92906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معماری خالص . تمیز . شفاف . پاک و سالم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2400" dirty="0">
                <a:solidFill>
                  <a:srgbClr val="002060"/>
                </a:solidFill>
              </a:rPr>
              <a:t>villa stein 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2946817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29058" y="2571744"/>
            <a:ext cx="4813135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28596" y="650078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00100" y="4572008"/>
            <a:ext cx="2571767" cy="187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00" y="614364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80628191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92906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توانایی در ترکیب ایده های فضایی پیچیده و رسیدن به واحدی منسجم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2400" dirty="0">
                <a:solidFill>
                  <a:srgbClr val="002060"/>
                </a:solidFill>
              </a:rPr>
              <a:t>villa stein 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911957"/>
            <a:ext cx="2946817" cy="2033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29058" y="2571744"/>
            <a:ext cx="4813135" cy="3500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28596" y="6500786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00100" y="4572008"/>
            <a:ext cx="2571767" cy="187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00" y="614364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–گارشه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19896697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4282" y="378619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ساوا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زمان ،حرکت و تحول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تمجید الگوی باشکوه کلاسیک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ساوا     پواسی 1928 </a:t>
            </a:r>
            <a:r>
              <a:rPr lang="en-US" sz="2400" dirty="0">
                <a:solidFill>
                  <a:srgbClr val="002060"/>
                </a:solidFill>
              </a:rPr>
              <a:t>villa </a:t>
            </a:r>
            <a:r>
              <a:rPr lang="en-US" sz="2400" dirty="0" err="1">
                <a:solidFill>
                  <a:srgbClr val="002060"/>
                </a:solidFill>
              </a:rPr>
              <a:t>savoye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5182" y="1785926"/>
            <a:ext cx="2796686" cy="2033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4786322"/>
            <a:ext cx="2357454" cy="171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14282" y="628652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ساوا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7224" y="4429132"/>
            <a:ext cx="2571767" cy="187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0" y="650081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85000" lnSpcReduction="10000"/>
          </a:bodyPr>
          <a:lstStyle/>
          <a:p>
            <a:pPr algn="ctr">
              <a:spcBef>
                <a:spcPct val="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معبد پارتنون (الهه آتنا) –شیوه دوریک 448-432 ق م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9" name="Picture 18" descr="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2708917"/>
            <a:ext cx="2277438" cy="1656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4357686" y="435769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ساوا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204067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قالب آرمانی واصول  قطعی ثابت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4282" y="378619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86248" y="1857364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وقار ،تناسب هندسی و شفاقیت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تاکید مجدد به معماری گردشگاه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2400" dirty="0">
                <a:solidFill>
                  <a:srgbClr val="002060"/>
                </a:solidFill>
              </a:rPr>
              <a:t>villa </a:t>
            </a:r>
            <a:r>
              <a:rPr lang="en-US" sz="2400" dirty="0" err="1">
                <a:solidFill>
                  <a:srgbClr val="002060"/>
                </a:solidFill>
              </a:rPr>
              <a:t>savoye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5182" y="1785926"/>
            <a:ext cx="2796686" cy="2033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9349" y="4786322"/>
            <a:ext cx="2351515" cy="171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14282" y="628652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7224" y="4429132"/>
            <a:ext cx="2571767" cy="187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0" y="6500810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9" name="Picture 18" descr="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2708917"/>
            <a:ext cx="2277437" cy="1656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4357686" y="4357694"/>
            <a:ext cx="371477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1600" dirty="0">
                <a:solidFill>
                  <a:srgbClr val="002060"/>
                </a:solidFill>
              </a:rPr>
              <a:t>villa </a:t>
            </a:r>
            <a:r>
              <a:rPr lang="en-US" sz="1600" dirty="0" err="1">
                <a:solidFill>
                  <a:srgbClr val="002060"/>
                </a:solidFill>
              </a:rPr>
              <a:t>savoye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71955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30" y="714356"/>
            <a:ext cx="5229204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چهار طرح نیروی نهفته پنج اصل معماری 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00068" y="3143248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ویلای اشتاین     گارشه (پاریس)1927 </a:t>
            </a:r>
            <a:r>
              <a:rPr lang="en-US" sz="1600" dirty="0">
                <a:solidFill>
                  <a:srgbClr val="002060"/>
                </a:solidFill>
              </a:rPr>
              <a:t>villa stein 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857620" y="1857364"/>
            <a:ext cx="475774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تنوع پذیری عوامل استاندارد در یک نظام پیوسته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پنج اصل معماری</a:t>
            </a: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6314" y="2571744"/>
            <a:ext cx="2936162" cy="3500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357290" y="6572272"/>
            <a:ext cx="2571768" cy="285728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ویلای ساوی     پواسی 1928 </a:t>
            </a:r>
            <a:r>
              <a:rPr lang="en-US" sz="1200" dirty="0">
                <a:solidFill>
                  <a:srgbClr val="002060"/>
                </a:solidFill>
              </a:rPr>
              <a:t>villa </a:t>
            </a:r>
            <a:r>
              <a:rPr lang="en-US" sz="1200" dirty="0" err="1">
                <a:solidFill>
                  <a:srgbClr val="002060"/>
                </a:solidFill>
              </a:rPr>
              <a:t>savoye</a:t>
            </a:r>
            <a:endParaRPr lang="fa-IR" sz="1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18" name="Picture 1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85728"/>
            <a:ext cx="1785950" cy="1298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071538" y="1500174"/>
            <a:ext cx="307183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. بنای لوروشه – ژانره 1923 </a:t>
            </a:r>
            <a:r>
              <a:rPr lang="en-US" sz="1600" dirty="0">
                <a:solidFill>
                  <a:srgbClr val="002060"/>
                </a:solidFill>
              </a:rPr>
              <a:t>villas </a:t>
            </a:r>
            <a:r>
              <a:rPr lang="en-US" sz="1600" dirty="0" err="1">
                <a:solidFill>
                  <a:srgbClr val="002060"/>
                </a:solidFill>
              </a:rPr>
              <a:t>laroche-jennere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1857364"/>
            <a:ext cx="1875247" cy="1363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00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307" y="5104284"/>
            <a:ext cx="2160999" cy="1467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0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5784" y="1500174"/>
            <a:ext cx="2143108" cy="3879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23" name="Picture 22" descr="00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4480" y="3455510"/>
            <a:ext cx="1785950" cy="140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785754" y="4857760"/>
            <a:ext cx="3214742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ویلای کارتاژ  1927 </a:t>
            </a:r>
            <a:r>
              <a:rPr lang="en-US" sz="1200" dirty="0">
                <a:solidFill>
                  <a:srgbClr val="002060"/>
                </a:solidFill>
              </a:rPr>
              <a:t>Villa a Carthage</a:t>
            </a:r>
            <a:endParaRPr lang="fa-IR" sz="1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572000" y="6143644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چهار طرح نیروی نهفته پنج اصل معماری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620760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مطالعات شهرسازی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857620" y="2285992"/>
            <a:ext cx="475774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آسمانخراشهای چلیپا شکل در مرکز شهر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بلوک های 6 طبقه در بخش میانی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مجتمع های ویلایی در حومه شهر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خیابانها طبق الگوهای آکادمیک عمود بر هم  یا در طول وتر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تاکید بر فضای سبز و استفاده از نور طبیعی و اقتصاد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143108" y="1357298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شهر معاصر1922 پاریس برای 3 میلیون نفر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solidFill>
                  <a:srgbClr val="002060"/>
                </a:solidFill>
              </a:rPr>
              <a:t>le_corbusier_1922_contemporary_city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22475" y="3786190"/>
            <a:ext cx="3689677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18" name="Picture 17" descr="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5" y="321807"/>
            <a:ext cx="2306446" cy="2543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357158" y="2928934"/>
            <a:ext cx="307183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      شهر معاصر1922 پاریس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714876" y="6357958"/>
            <a:ext cx="307183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      شهر معاصر1922 پاریس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571472" y="6286520"/>
            <a:ext cx="307183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      شهر معاصر1922 پاریس</a:t>
            </a:r>
          </a:p>
        </p:txBody>
      </p:sp>
      <p:pic>
        <p:nvPicPr>
          <p:cNvPr id="2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0034" y="3571876"/>
            <a:ext cx="3643338" cy="2732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489567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مطالعات شهرسازی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71472" y="4071942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برازیلیا  برزیل توسط  لوچیو کوستا واسکار نیمایر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857620" y="1857364"/>
            <a:ext cx="475774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معطوف کردن نگاه ها از گذشنه به آینده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بلند مرتبه سازی و پیش ساختگی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چند عملکردی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شاندی گار هند توسط لوکوربوزیه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برازیلیا  برزیل توسط  لوچیو کوستا واسکار نیمایر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برج هزاره توکیو توسط نورمن فاستر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کتاب شهر آینده 1924 پاریس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85786" y="6429420"/>
            <a:ext cx="2571768" cy="285728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	هزاره توکیو توسط نورمن فاستر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18" name="Picture 17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037" y="71414"/>
            <a:ext cx="2894269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571472" y="1928802"/>
            <a:ext cx="307183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	شاندی گار هند  </a:t>
            </a:r>
            <a:r>
              <a:rPr lang="en-US" sz="1400" dirty="0">
                <a:solidFill>
                  <a:srgbClr val="002060"/>
                </a:solidFill>
              </a:rPr>
              <a:t>Chandigarh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21" name="Picture 20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4429132"/>
            <a:ext cx="2857520" cy="2009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285992"/>
            <a:ext cx="2857520" cy="1857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3214678" y="3143248"/>
            <a:ext cx="475774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34890368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15370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 مسابقه جهانی مجمع اتفاق ملل1927 و تشکیل </a:t>
            </a:r>
            <a:b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اتحادیه جهانی معماران معاصر</a:t>
            </a:r>
            <a:r>
              <a:rPr lang="en-US" sz="1600" dirty="0" err="1" smtClean="0">
                <a:solidFill>
                  <a:srgbClr val="002060"/>
                </a:solidFill>
              </a:rPr>
              <a:t>Congre</a:t>
            </a:r>
            <a:r>
              <a:rPr lang="en-US" sz="1600" dirty="0" smtClean="0">
                <a:solidFill>
                  <a:srgbClr val="002060"/>
                </a:solidFill>
              </a:rPr>
              <a:t> International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en-US" sz="1800" dirty="0" smtClean="0">
                <a:solidFill>
                  <a:srgbClr val="002060"/>
                </a:solidFill>
              </a:rPr>
              <a:t>Architecture Modern</a:t>
            </a:r>
            <a:r>
              <a:rPr lang="en-US" sz="2800" dirty="0" smtClean="0">
                <a:solidFill>
                  <a:srgbClr val="002060"/>
                </a:solidFill>
              </a:rPr>
              <a:t> (CIAM)  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71472" y="4143356"/>
            <a:ext cx="2857520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مسابقه جهانی مجمع اتفاق ملل1927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214810" y="2786058"/>
            <a:ext cx="4329114" cy="357190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fa-IR" sz="2000" b="1" dirty="0">
                <a:solidFill>
                  <a:srgbClr val="002060"/>
                </a:solidFill>
                <a:cs typeface="B Homa" panose="00000400000000000000" pitchFamily="2" charset="-78"/>
              </a:rPr>
              <a:t>ویژگی های طرح لوکوربوزیه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714744" y="1714488"/>
            <a:ext cx="504349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شکست مقاومت عمومی برای قبول معماری مدرن</a:t>
            </a:r>
          </a:p>
          <a:p>
            <a:pPr marL="342900" indent="-342900">
              <a:spcBef>
                <a:spcPct val="20000"/>
              </a:spcBef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پیروزی معماران وابسته به آکادمی </a:t>
            </a:r>
          </a:p>
          <a:p>
            <a:pPr marL="342900" indent="-342900">
              <a:spcBef>
                <a:spcPct val="20000"/>
              </a:spcBef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از بین رفتن اعتبار معماری آکادمی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000240"/>
            <a:ext cx="3141842" cy="2140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628" y="4500570"/>
            <a:ext cx="2857520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42910" y="6286520"/>
            <a:ext cx="2786082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مسابقه جهانی مجمع اتفاق ملل1927</a:t>
            </a:r>
          </a:p>
        </p:txBody>
      </p:sp>
      <p:pic>
        <p:nvPicPr>
          <p:cNvPr id="14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0035" y="4714885"/>
            <a:ext cx="4727717" cy="164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457203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72066" y="6500810"/>
            <a:ext cx="2643206" cy="357214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85000" lnSpcReduction="1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مسابقه جهانی مجمع اتفاق ملل1927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357686" y="3214686"/>
            <a:ext cx="3714776" cy="1500198"/>
          </a:xfrm>
          <a:prstGeom prst="rect">
            <a:avLst/>
          </a:prstGeom>
        </p:spPr>
        <p:txBody>
          <a:bodyPr vert="horz" lIns="91440" tIns="45720" rIns="91440" bIns="45720" rtlCol="1" anchor="ctr">
            <a:normAutofit lnSpcReduction="10000"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حد اقل زمین برای طرح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پنج اصل معماری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سقف سهمی شکل و آکوستیک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حل مساله ترافیک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اسکلت بتن مسلح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82600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مطالعات شهرسازی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00100" y="2714620"/>
            <a:ext cx="214317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شهر درخشان (1935)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000628" y="3786190"/>
            <a:ext cx="361473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اصلاح ساختار بر اساس اندازه خانواده نه موقعیت اقتصادی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ادغام واحدهای ویلایی وبلوک های شش طبقه و طراحی واحد مسکونی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286116" y="1357298"/>
            <a:ext cx="564360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منشور آتن </a:t>
            </a:r>
            <a:r>
              <a:rPr lang="en-US" sz="2000" dirty="0">
                <a:solidFill>
                  <a:srgbClr val="002060"/>
                </a:solidFill>
              </a:rPr>
              <a:t>Athens Charter </a:t>
            </a: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(1933) دارای111 اصل </a:t>
            </a:r>
          </a:p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</a:t>
            </a: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طبقه بندی کارکردی نقشه های شهری عملکردی با کمربند سبز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سبک منحصر بفرد خانه سازی شهری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	(اسکان ، کار؛اوقات فراقت و ترافیک)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 درسال 1943 به عنوان کتاب منشور آتن به چاپ رسید.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شهر درخشان (1935)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857356" y="6429396"/>
            <a:ext cx="2571768" cy="285728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شهر درخشان (1935)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714356"/>
            <a:ext cx="2726113" cy="199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4000504"/>
            <a:ext cx="3666490" cy="2365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07379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344" y="308141"/>
            <a:ext cx="7429499" cy="1478570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بیو گرافی لوکوربوزیه 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4" name="Content Placeholder 3" descr="800px-La_Chaux_de_Fon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4675" y="2216124"/>
            <a:ext cx="4738076" cy="354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28596" y="1286645"/>
            <a:ext cx="8358247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نام :شارل ادوارد ژانره    </a:t>
            </a:r>
            <a:r>
              <a:rPr lang="en-US" dirty="0">
                <a:solidFill>
                  <a:srgbClr val="002060"/>
                </a:solidFill>
              </a:rPr>
              <a:t>CHARLES EDOUARD JEANNERET   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57158" y="1643050"/>
            <a:ext cx="8358247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محل تولد : سوئیس .لا شو دو فن   </a:t>
            </a:r>
            <a:r>
              <a:rPr lang="en-US" dirty="0">
                <a:solidFill>
                  <a:srgbClr val="002060"/>
                </a:solidFill>
              </a:rPr>
              <a:t>LA CHAUX .DE. FONDS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29058" y="5857892"/>
            <a:ext cx="35004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لا شو دو فن       </a:t>
            </a:r>
            <a:r>
              <a:rPr lang="en-US" sz="1400" dirty="0">
                <a:solidFill>
                  <a:srgbClr val="002060"/>
                </a:solidFill>
              </a:rPr>
              <a:t>LA CHAUX .DE. FONDS</a:t>
            </a:r>
            <a:endParaRPr lang="fa-IR" sz="1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28596" y="2143116"/>
            <a:ext cx="8358247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سال تولد : 1887  سال وفات: 1965  </a:t>
            </a:r>
            <a:endParaRPr lang="fa-IR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57158" y="2714620"/>
            <a:ext cx="8358247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endParaRPr lang="fa-IR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0"/>
            <a:ext cx="8229600" cy="85723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مقدمه</a:t>
            </a:r>
            <a:endParaRPr lang="fa-IR" sz="4400" dirty="0">
              <a:solidFill>
                <a:srgbClr val="FFC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590303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مطالعات شهرسازی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857884" y="1857364"/>
            <a:ext cx="2928958" cy="164307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سیستم سنجشی ابعاد بر پایه ریاضی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مجموعه های قرمز(ساکن ) و آبی (پویا)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رشته (دنباله فیبوناچی)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توجه و تاکید بر نیازهای مشابه مردم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535785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مدولر 1955</a:t>
            </a: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0122" y="3571876"/>
            <a:ext cx="2083051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214678" y="257174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23" name="Picture 22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1785926"/>
            <a:ext cx="3306973" cy="4643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-357222" y="6572272"/>
            <a:ext cx="6429420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انیشتین:مدولر مربوط به اندازه هایی است که زشت رامشکل و زیبا را آسان میکند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643702" y="3643314"/>
            <a:ext cx="1643074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b="1" dirty="0">
                <a:solidFill>
                  <a:srgbClr val="002060"/>
                </a:solidFill>
                <a:cs typeface="B Homa" panose="00000400000000000000" pitchFamily="2" charset="-78"/>
              </a:rPr>
              <a:t>ابعاد</a:t>
            </a:r>
            <a:r>
              <a:rPr lang="fa-IR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  <a:r>
              <a:rPr lang="fa-IR" b="1" dirty="0">
                <a:solidFill>
                  <a:srgbClr val="002060"/>
                </a:solidFill>
                <a:cs typeface="B Homa" panose="00000400000000000000" pitchFamily="2" charset="-78"/>
              </a:rPr>
              <a:t>کاربردی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6072198" y="4000504"/>
            <a:ext cx="2428892" cy="1928826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FF0000"/>
                </a:solidFill>
                <a:cs typeface="B Homa" panose="00000400000000000000" pitchFamily="2" charset="-78"/>
              </a:rPr>
              <a:t>نشستن روی سکو   27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FF0000"/>
                </a:solidFill>
                <a:cs typeface="B Homa" panose="00000400000000000000" pitchFamily="2" charset="-78"/>
              </a:rPr>
              <a:t>نشیمنکاه صندلی     43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FF0000"/>
                </a:solidFill>
                <a:cs typeface="B Homa" panose="00000400000000000000" pitchFamily="2" charset="-78"/>
              </a:rPr>
              <a:t>دسته صندلی          70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روی اپن آشپزخانه  86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FF0000"/>
                </a:solidFill>
                <a:cs typeface="B Homa" panose="00000400000000000000" pitchFamily="2" charset="-78"/>
              </a:rPr>
              <a:t>روی میز تریبون    113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حد اقل عمق استخر 140 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214282" y="4071942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28576" y="3571876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14282" y="4500570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14282" y="4857760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14282" y="5143512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14282" y="5356238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14282" y="5572140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14282" y="5715016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14282" y="5786454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28576" y="5927742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14282" y="5857892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28576" y="2927346"/>
            <a:ext cx="32718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2"/>
          <p:cNvSpPr txBox="1">
            <a:spLocks/>
          </p:cNvSpPr>
          <p:nvPr/>
        </p:nvSpPr>
        <p:spPr>
          <a:xfrm>
            <a:off x="-71470" y="2643182"/>
            <a:ext cx="714380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226</a:t>
            </a: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-32" y="3286124"/>
            <a:ext cx="642942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FF0000"/>
                </a:solidFill>
                <a:cs typeface="B Homa" panose="00000400000000000000" pitchFamily="2" charset="-78"/>
              </a:rPr>
              <a:t>183</a:t>
            </a: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-71470" y="4214818"/>
            <a:ext cx="714380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FF0000"/>
                </a:solidFill>
                <a:cs typeface="B Homa" panose="00000400000000000000" pitchFamily="2" charset="-78"/>
              </a:rPr>
              <a:t>113</a:t>
            </a: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-71470" y="3786190"/>
            <a:ext cx="714380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140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-142908" y="4572008"/>
            <a:ext cx="714380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86</a:t>
            </a: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-142908" y="4857760"/>
            <a:ext cx="714380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000" dirty="0">
                <a:solidFill>
                  <a:srgbClr val="FF0000"/>
                </a:solidFill>
                <a:cs typeface="B Homa" panose="00000400000000000000" pitchFamily="2" charset="-78"/>
              </a:rPr>
              <a:t>70</a:t>
            </a:r>
          </a:p>
          <a:p>
            <a:pPr marL="342900" indent="-342900">
              <a:spcBef>
                <a:spcPct val="20000"/>
              </a:spcBef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71406" y="5143512"/>
            <a:ext cx="428628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53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1406" y="5357826"/>
            <a:ext cx="428628" cy="28575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FF0000"/>
                </a:solidFill>
                <a:cs typeface="B Homa" panose="00000400000000000000" pitchFamily="2" charset="-78"/>
              </a:rPr>
              <a:t>43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1406" y="5572140"/>
            <a:ext cx="357190" cy="21431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050" dirty="0">
                <a:solidFill>
                  <a:srgbClr val="002060"/>
                </a:solidFill>
                <a:cs typeface="B Homa" panose="00000400000000000000" pitchFamily="2" charset="-78"/>
              </a:rPr>
              <a:t>33</a:t>
            </a: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71438" y="5786454"/>
            <a:ext cx="357158" cy="21431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800" dirty="0">
                <a:solidFill>
                  <a:srgbClr val="FF0000"/>
                </a:solidFill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71406" y="5715016"/>
            <a:ext cx="366714" cy="21431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000" dirty="0">
                <a:solidFill>
                  <a:srgbClr val="002060"/>
                </a:solidFill>
                <a:cs typeface="B Homa" panose="00000400000000000000" pitchFamily="2" charset="-78"/>
              </a:rPr>
              <a:t>20</a:t>
            </a: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71406" y="5643578"/>
            <a:ext cx="357190" cy="21431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000" dirty="0">
                <a:solidFill>
                  <a:srgbClr val="FF0000"/>
                </a:solidFill>
                <a:cs typeface="B Homa" panose="00000400000000000000" pitchFamily="2" charset="-78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37923915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مطالعات شهرسازی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8596" y="2643182"/>
            <a:ext cx="2714644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85000" lnSpcReduction="1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مجموعه مسکونی مارسی (1952-1947)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29124" y="2285992"/>
            <a:ext cx="39290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مدولر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دوازده طبقه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اتاق های نشیمن دو طبقه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23 تیپ آپارتمان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فروشگاه ها در طبقه های میانی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بروتالیسم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نئو پلاستیسیسم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مجموعه مسکونی مارسی (1952-1947)</a:t>
            </a: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	پادزهری در برابرفساد شهر صنعتی </a:t>
            </a: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1" y="357166"/>
            <a:ext cx="1785949" cy="2305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18" name="Picture 17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4553755"/>
            <a:ext cx="4089306" cy="1635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071810"/>
            <a:ext cx="2441089" cy="3266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4071934" y="6357958"/>
            <a:ext cx="3643338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مجموعه مسکونی مارسی-مقطع  (1952-1947)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428660" y="6429396"/>
            <a:ext cx="3643338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مجموعه مسکونی مارسی (1952-1947)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494704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دوره تندیس گرایی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42910" y="3071810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85000" lnSpcReduction="1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کلیسای رنشان  نمای جنوبی و شرقی(1955-1951)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29124" y="2285992"/>
            <a:ext cx="39290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استفاده از نور و سایه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مجسمه ای ازترکیب احجام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توجه به دگرگونی زمان  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بروتالیسم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428736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کلیسای رنشان </a:t>
            </a:r>
            <a:r>
              <a:rPr lang="en-US" sz="2400" dirty="0" err="1">
                <a:solidFill>
                  <a:srgbClr val="002060"/>
                </a:solidFill>
              </a:rPr>
              <a:t>ronchamp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(1955-1951)</a:t>
            </a:r>
          </a:p>
          <a:p>
            <a:pPr marL="800100" lvl="1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یک کلمه برای سایت</a:t>
            </a: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428604"/>
            <a:ext cx="3598119" cy="2635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18" name="Picture 17" descr="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786190"/>
            <a:ext cx="3170457" cy="2115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3643314"/>
            <a:ext cx="2197994" cy="2839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4286248" y="6000768"/>
            <a:ext cx="3643338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600" dirty="0">
                <a:solidFill>
                  <a:srgbClr val="002060"/>
                </a:solidFill>
                <a:cs typeface="B Homa" panose="00000400000000000000" pitchFamily="2" charset="-78"/>
              </a:rPr>
              <a:t>کلیسای رنشان نمای شمالی (1955-1951)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32" y="6572272"/>
            <a:ext cx="3643338" cy="28575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600" dirty="0">
                <a:solidFill>
                  <a:srgbClr val="002060"/>
                </a:solidFill>
                <a:cs typeface="B Homa" panose="00000400000000000000" pitchFamily="2" charset="-78"/>
              </a:rPr>
              <a:t>کلیسای رنشان (1955-1951)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41786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30" y="714356"/>
            <a:ext cx="5229204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دوره تندیس گرایی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85754" y="3429000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سایت پلان شاندیگار ،هندوستان (1955-1951)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29124" y="2571744"/>
            <a:ext cx="39290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تندیس گرایی و سازه گرایی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عدم توجه به روحیه مردمی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عدم توجه به اقتصاد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بروتالیسم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429124" y="1285860"/>
            <a:ext cx="4257676" cy="1357322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گار،هندوستان (1962-1951) </a:t>
            </a:r>
            <a:endParaRPr lang="en-US" sz="2400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002060"/>
                </a:solidFill>
              </a:rPr>
              <a:t>Chandigarh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دید بین المللی به معماری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214942" y="4004283"/>
            <a:ext cx="3225085" cy="2282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929190" y="6429396"/>
            <a:ext cx="3786214" cy="428628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 ،هنوستان ، کاخ دادگستری</a:t>
            </a:r>
            <a:r>
              <a:rPr lang="en-US" sz="6400" dirty="0" err="1">
                <a:solidFill>
                  <a:srgbClr val="002060"/>
                </a:solidFill>
              </a:rPr>
              <a:t>High_Court</a:t>
            </a: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 1956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pic>
        <p:nvPicPr>
          <p:cNvPr id="14" name="Picture 13" descr="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785794"/>
            <a:ext cx="3953316" cy="2617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1428728" y="1500174"/>
            <a:ext cx="7953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مجلس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928926" y="1214422"/>
            <a:ext cx="7953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5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مجسمه دست گشوده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071670" y="1500174"/>
            <a:ext cx="7953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استخر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3071802" y="1643050"/>
            <a:ext cx="7953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دادگستری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1928794" y="785794"/>
            <a:ext cx="1285884" cy="642942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400" dirty="0">
                <a:solidFill>
                  <a:srgbClr val="002060"/>
                </a:solidFill>
                <a:cs typeface="B Homa" panose="00000400000000000000" pitchFamily="2" charset="-78"/>
              </a:rPr>
              <a:t>       قصر دولتی   </a:t>
            </a:r>
            <a:r>
              <a:rPr lang="fa-IR" sz="1200" dirty="0">
                <a:solidFill>
                  <a:srgbClr val="002060"/>
                </a:solidFill>
                <a:cs typeface="B Homa" panose="00000400000000000000" pitchFamily="2" charset="-78"/>
              </a:rPr>
              <a:t>(ساخته نشده)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857224" y="1857364"/>
            <a:ext cx="7953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دبیرخانه</a:t>
            </a:r>
          </a:p>
        </p:txBody>
      </p:sp>
      <p:pic>
        <p:nvPicPr>
          <p:cNvPr id="27" name="Picture 26" descr="G:\دانشگاه\سیراندیشه\Chandigarh_Monu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786190"/>
            <a:ext cx="2071702" cy="2468778"/>
          </a:xfrm>
          <a:prstGeom prst="rect">
            <a:avLst/>
          </a:prstGeom>
          <a:noFill/>
        </p:spPr>
      </p:pic>
      <p:sp>
        <p:nvSpPr>
          <p:cNvPr id="28" name="Title 1"/>
          <p:cNvSpPr txBox="1">
            <a:spLocks/>
          </p:cNvSpPr>
          <p:nvPr/>
        </p:nvSpPr>
        <p:spPr>
          <a:xfrm>
            <a:off x="571472" y="6286520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      شاندی گار ، مجسمه دست گشوده</a:t>
            </a:r>
          </a:p>
        </p:txBody>
      </p:sp>
    </p:spTree>
    <p:extLst>
      <p:ext uri="{BB962C8B-B14F-4D97-AF65-F5344CB8AC3E}">
        <p14:creationId xmlns:p14="http://schemas.microsoft.com/office/powerpoint/2010/main" val="261266904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دوره تندیس گرایی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429124" y="2643182"/>
            <a:ext cx="39290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تندیس گرایی و سازه گرایی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عدم توجه به روحیه مردمی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عدم توجه به اقتصاد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بروتالیسم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286248" y="1357298"/>
            <a:ext cx="4400552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گار،هندوستان (1962-1951)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rgbClr val="002060"/>
                </a:solidFill>
              </a:rPr>
              <a:t>Chandigarh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دید بین المللی به معماری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14876" y="4357694"/>
            <a:ext cx="4135783" cy="1728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000504"/>
            <a:ext cx="342474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4500562" y="6286520"/>
            <a:ext cx="4357718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 ،هنوستان ، مجلس  </a:t>
            </a:r>
            <a:r>
              <a:rPr lang="en-US" sz="6400" dirty="0" err="1">
                <a:solidFill>
                  <a:srgbClr val="002060"/>
                </a:solidFill>
              </a:rPr>
              <a:t>Palace_of_Assembly</a:t>
            </a:r>
            <a:endParaRPr lang="fa-IR" sz="6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1962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6429396"/>
            <a:ext cx="414337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 ،هنوستان ، کاخ دادگستری  </a:t>
            </a:r>
            <a:r>
              <a:rPr lang="en-US" sz="5600" dirty="0">
                <a:solidFill>
                  <a:srgbClr val="002060"/>
                </a:solidFill>
              </a:rPr>
              <a:t>Secretariat</a:t>
            </a:r>
            <a:endParaRPr lang="fa-IR" sz="5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1956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pic>
        <p:nvPicPr>
          <p:cNvPr id="13" name="Picture 12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1" y="714356"/>
            <a:ext cx="3429023" cy="2555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42844" y="3429000"/>
            <a:ext cx="4357718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شاندی گار ،هنوستان ، مجلس  </a:t>
            </a:r>
            <a:r>
              <a:rPr lang="en-US" sz="6400" dirty="0" err="1">
                <a:solidFill>
                  <a:srgbClr val="002060"/>
                </a:solidFill>
              </a:rPr>
              <a:t>Palace_of_Assembly</a:t>
            </a:r>
            <a:endParaRPr lang="fa-IR" sz="6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1962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821233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دوره تندیس گرایی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14316" y="3357562"/>
            <a:ext cx="321474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دیرلاتورت (1960-1953)</a:t>
            </a:r>
            <a:r>
              <a:rPr lang="en-US" sz="1600" dirty="0">
                <a:solidFill>
                  <a:srgbClr val="002060"/>
                </a:solidFill>
              </a:rPr>
              <a:t>La </a:t>
            </a:r>
            <a:r>
              <a:rPr lang="en-US" sz="1600" dirty="0" err="1">
                <a:solidFill>
                  <a:srgbClr val="002060"/>
                </a:solidFill>
              </a:rPr>
              <a:t>tourette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528902" y="1357298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دیرلا تورت (1960-1953)</a:t>
            </a:r>
            <a:r>
              <a:rPr lang="en-US" sz="2400" dirty="0">
                <a:solidFill>
                  <a:srgbClr val="002060"/>
                </a:solidFill>
              </a:rPr>
              <a:t>La </a:t>
            </a:r>
            <a:r>
              <a:rPr lang="en-US" sz="2400" dirty="0" err="1">
                <a:solidFill>
                  <a:srgbClr val="002060"/>
                </a:solidFill>
              </a:rPr>
              <a:t>tourette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pic>
        <p:nvPicPr>
          <p:cNvPr id="1026" name="Picture 2" descr="G:\دانشگاه\سیراندیشه\le corbuseir1\011.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034" y="3867361"/>
            <a:ext cx="3721420" cy="2562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3875631"/>
            <a:ext cx="3857652" cy="255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4857752" y="6357958"/>
            <a:ext cx="3286148" cy="50006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دیرلاتورت (1960-1953)</a:t>
            </a:r>
            <a:r>
              <a:rPr lang="en-US" sz="1600" dirty="0">
                <a:solidFill>
                  <a:srgbClr val="002060"/>
                </a:solidFill>
              </a:rPr>
              <a:t>La </a:t>
            </a:r>
            <a:r>
              <a:rPr lang="en-US" sz="1600" dirty="0" err="1">
                <a:solidFill>
                  <a:srgbClr val="002060"/>
                </a:solidFill>
              </a:rPr>
              <a:t>tourette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357222" y="6429396"/>
            <a:ext cx="4143372" cy="3571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250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6400" dirty="0">
                <a:solidFill>
                  <a:srgbClr val="002060"/>
                </a:solidFill>
                <a:cs typeface="B Homa" panose="00000400000000000000" pitchFamily="2" charset="-78"/>
              </a:rPr>
              <a:t>دیرلاتورت (1960-1953)</a:t>
            </a:r>
            <a:r>
              <a:rPr lang="en-US" sz="6400" dirty="0">
                <a:solidFill>
                  <a:srgbClr val="002060"/>
                </a:solidFill>
              </a:rPr>
              <a:t>La </a:t>
            </a:r>
            <a:r>
              <a:rPr lang="en-US" sz="6400" dirty="0" err="1">
                <a:solidFill>
                  <a:srgbClr val="002060"/>
                </a:solidFill>
              </a:rPr>
              <a:t>tourette</a:t>
            </a:r>
            <a:r>
              <a:rPr lang="en-US" sz="6400" dirty="0">
                <a:solidFill>
                  <a:srgbClr val="002060"/>
                </a:solidFill>
              </a:rPr>
              <a:t> </a:t>
            </a:r>
            <a:endParaRPr lang="fa-IR" sz="6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</p:txBody>
      </p:sp>
      <p:pic>
        <p:nvPicPr>
          <p:cNvPr id="3" name="Picture 2" descr="G:\دانشگاه\سیراندیشه\Chandigarh_Monument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34164" y="597078"/>
            <a:ext cx="3680646" cy="2760484"/>
          </a:xfrm>
          <a:prstGeom prst="rect">
            <a:avLst/>
          </a:prstGeom>
          <a:noFill/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4714876" y="2071678"/>
            <a:ext cx="3929090" cy="157163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تندیس گرایی و سازه گرایی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تاکید مجدد بر 5 اصل معماری جدید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افزایش تعداد عناصرو عوامل معماری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بروتالیسم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نئو پلاسیتیسیسم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4778142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pPr algn="r"/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دوره تندیس گرایی 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857620" y="2714620"/>
            <a:ext cx="4286280" cy="128588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آمیزه ای غنی از مراحل متنوع اولیه معماری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تدایی خانه های دم اینو در اسکلت خالص بنا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357422" y="1357298"/>
            <a:ext cx="6329378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مرکز هنرهای بصری درودگری ماساچوست (1960-1963)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 err="1">
                <a:solidFill>
                  <a:srgbClr val="002060"/>
                </a:solidFill>
              </a:rPr>
              <a:t>Carpenter_Center_for_the_Visual_Arts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نمونه کوچکی از شهر شعاعی برای آمریکا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214678" y="2214554"/>
            <a:ext cx="5400684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44" y="3500438"/>
            <a:ext cx="3619528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656711" y="6215082"/>
            <a:ext cx="3643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مرکز هنرهای بصری درودگری </a:t>
            </a:r>
            <a:r>
              <a:rPr lang="en-US" sz="1600" dirty="0" err="1">
                <a:solidFill>
                  <a:srgbClr val="002060"/>
                </a:solidFill>
              </a:rPr>
              <a:t>Carpenter_Center</a:t>
            </a:r>
            <a:endParaRPr lang="fa-IR" sz="16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14" name="Picture 13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565" y="3500438"/>
            <a:ext cx="3619525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16"/>
          <p:cNvSpPr/>
          <p:nvPr/>
        </p:nvSpPr>
        <p:spPr>
          <a:xfrm>
            <a:off x="5071511" y="6215082"/>
            <a:ext cx="3643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مرکز هنرهای بصری درودگری </a:t>
            </a:r>
            <a:r>
              <a:rPr lang="en-US" sz="1600" dirty="0" err="1">
                <a:solidFill>
                  <a:srgbClr val="002060"/>
                </a:solidFill>
              </a:rPr>
              <a:t>Carpenter_Center</a:t>
            </a:r>
            <a:endParaRPr lang="fa-IR" sz="16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959874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مخافین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نظریات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85786" y="1071546"/>
            <a:ext cx="4286280" cy="128588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214810" y="1357298"/>
            <a:ext cx="44719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جین جیکبز</a:t>
            </a:r>
            <a:r>
              <a:rPr lang="en-US" sz="2400" dirty="0">
                <a:solidFill>
                  <a:srgbClr val="002060"/>
                </a:solidFill>
              </a:rPr>
              <a:t>(Jane Jacobs)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نویسنده کتاب مرگ وزندگی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انتقاد از نظام برنامه‌ریزی شهری اتومبیل ‌محور مدرنیسم و تحسین نظام برنامه‌ریزی شهری بافت‌های تاریخی 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رابرت ونتوری(Robert Venturi)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نویسنده کتاب تضاد و پیچیدگی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توجه به خصوصیات انسانی و توجه به معماری انسانی مدار شد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چالز جنکز</a:t>
            </a:r>
            <a:r>
              <a:rPr lang="en-US" sz="2400" dirty="0">
                <a:solidFill>
                  <a:srgbClr val="002060"/>
                </a:solidFill>
              </a:rPr>
              <a:t> (Charles Jencks)</a:t>
            </a: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آثار لوکوربوزیه منطق گرایانه به شمار میآید یا شاعرانه ؟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143116"/>
            <a:ext cx="2357454" cy="2274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42852"/>
            <a:ext cx="2385163" cy="1910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083" y="4511608"/>
            <a:ext cx="1644719" cy="2091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536253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714356"/>
            <a:ext cx="6372212" cy="796908"/>
          </a:xfrm>
        </p:spPr>
        <p:txBody>
          <a:bodyPr>
            <a:no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موافقین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نظریات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85786" y="1071546"/>
            <a:ext cx="4286280" cy="1285884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		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214810" y="1357298"/>
            <a:ext cx="4471990" cy="4286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وینسنت اسکالی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مهم ترین کتاب معماری شهر تابان لوکوربوزیه است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رابرت ونتوری(Robert Venturi)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نویسنده کتاب تضاد و پیچیدگی</a:t>
            </a:r>
          </a:p>
          <a:p>
            <a:pPr marL="342900" indent="-342900">
              <a:spcBef>
                <a:spcPct val="20000"/>
              </a:spcBef>
            </a:pPr>
            <a:endParaRPr lang="fa-IR" sz="16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توجه به خصوصیات انسانی و توجه به معماری انسانی مدار شد</a:t>
            </a:r>
          </a:p>
          <a:p>
            <a:pPr marL="342900" indent="-342900">
              <a:spcBef>
                <a:spcPct val="20000"/>
              </a:spcBef>
            </a:pP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  <a:p>
            <a:pPr marL="342900" indent="-342900">
              <a:spcBef>
                <a:spcPct val="20000"/>
              </a:spcBef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چالز جنکز</a:t>
            </a:r>
            <a:r>
              <a:rPr lang="en-US" sz="2400" dirty="0">
                <a:solidFill>
                  <a:srgbClr val="002060"/>
                </a:solidFill>
              </a:rPr>
              <a:t> (Charles Jencks)</a:t>
            </a: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fa-IR" sz="1600" dirty="0">
                <a:solidFill>
                  <a:srgbClr val="002060"/>
                </a:solidFill>
                <a:cs typeface="B Homa" panose="00000400000000000000" pitchFamily="2" charset="-78"/>
              </a:rPr>
              <a:t>	آثار لوکوربوزیه منطق گرایانه به شمار میآید یا شاعرانه ؟</a:t>
            </a:r>
          </a:p>
        </p:txBody>
      </p:sp>
      <p:pic>
        <p:nvPicPr>
          <p:cNvPr id="20" name="Picture 19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143116"/>
            <a:ext cx="2357454" cy="2274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42852"/>
            <a:ext cx="2385163" cy="1910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00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083" y="4511608"/>
            <a:ext cx="1644719" cy="2091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754750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5" y="1"/>
            <a:ext cx="8229600" cy="868346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مقدمه</a:t>
            </a:r>
            <a:endParaRPr lang="fa-IR" dirty="0">
              <a:solidFill>
                <a:schemeClr val="accent2">
                  <a:lumMod val="7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28597" y="1917712"/>
            <a:ext cx="8358247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شرایط محیطی قرن 19 و قبل از آن وتاثیر آن بر نوع معماری لوکوربوزیه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00035" y="2417778"/>
            <a:ext cx="8286808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شبیه سازی مدول تحول معماری با توجه به شرایط کنونی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85787" y="2989282"/>
            <a:ext cx="8001056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نگرش گلوبال (</a:t>
            </a:r>
            <a:r>
              <a:rPr lang="en-US" sz="2000" dirty="0">
                <a:solidFill>
                  <a:srgbClr val="002060"/>
                </a:solidFill>
              </a:rPr>
              <a:t>global</a:t>
            </a: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 ) و دهکده جهانی</a:t>
            </a:r>
            <a:endParaRPr lang="fa-IR" sz="4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00100" y="1428736"/>
            <a:ext cx="7801004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پیش زمینه های فکری  لوکوربوزیه در رسیدن به اهداف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14348" y="421481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fa-IR" sz="44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00035" y="4714885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fa-IR" sz="44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16" name="Picture 1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3" y="3071811"/>
            <a:ext cx="3000396" cy="257846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0" y="5786455"/>
            <a:ext cx="5429256" cy="868346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 prstMaterial="metal"/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fa-IR" sz="2000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    </a:t>
            </a:r>
            <a:r>
              <a:rPr lang="en-US" sz="2000" dirty="0">
                <a:solidFill>
                  <a:srgbClr val="002060"/>
                </a:solidFill>
              </a:rPr>
              <a:t>le-</a:t>
            </a:r>
            <a:r>
              <a:rPr lang="en-US" sz="2000" dirty="0" err="1">
                <a:solidFill>
                  <a:srgbClr val="002060"/>
                </a:solidFill>
              </a:rPr>
              <a:t>corbusier</a:t>
            </a:r>
            <a:endParaRPr lang="fa-IR" sz="20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500034" y="928671"/>
            <a:ext cx="8358247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800" dirty="0">
                <a:solidFill>
                  <a:srgbClr val="002060"/>
                </a:solidFill>
                <a:cs typeface="B Homa" panose="00000400000000000000" pitchFamily="2" charset="-78"/>
              </a:rPr>
              <a:t>دلایل انتخاب موضوع</a:t>
            </a:r>
            <a:endParaRPr lang="fa-IR" sz="2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18865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عوامل محیطی اولیه وموثر بر نگرش معماری لوکوربوزیه</a:t>
            </a:r>
            <a:endParaRPr lang="fa-IR" sz="32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5599" y="1754545"/>
            <a:ext cx="2378470" cy="57710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تحولات دوره رنسانس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45643118"/>
              </p:ext>
            </p:extLst>
          </p:nvPr>
        </p:nvGraphicFramePr>
        <p:xfrm>
          <a:off x="2383006" y="2443150"/>
          <a:ext cx="4320779" cy="2754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500034" y="550070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نتیجه:مکاشفه و مطالعه جهان بر پایه علم و قوانین ریاضی و با قوه تخیل و ذهن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بستر موضوع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406334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dirty="0" smtClean="0">
                <a:solidFill>
                  <a:srgbClr val="002060"/>
                </a:solidFill>
                <a:cs typeface="B Homa" panose="00000400000000000000" pitchFamily="2" charset="-78"/>
              </a:rPr>
              <a:t>عوامل محیطی ثانویه وموثر بر نگرش معماری لوکوربوزیه</a:t>
            </a:r>
            <a:endParaRPr lang="fa-IR" sz="32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7818" y="1600201"/>
            <a:ext cx="3328982" cy="614353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solidFill>
                  <a:srgbClr val="002060"/>
                </a:solidFill>
                <a:cs typeface="B Homa" panose="00000400000000000000" pitchFamily="2" charset="-78"/>
              </a:rPr>
              <a:t>تحولات انقلاب صنعتی</a:t>
            </a:r>
          </a:p>
          <a:p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12977190"/>
              </p:ext>
            </p:extLst>
          </p:nvPr>
        </p:nvGraphicFramePr>
        <p:xfrm>
          <a:off x="1470020" y="1799920"/>
          <a:ext cx="4786346" cy="3686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بستر موضوع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0034" y="5715016"/>
            <a:ext cx="8229600" cy="92868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fa-IR" sz="2400" dirty="0">
                <a:solidFill>
                  <a:srgbClr val="002060"/>
                </a:solidFill>
                <a:cs typeface="B Homa" panose="00000400000000000000" pitchFamily="2" charset="-78"/>
              </a:rPr>
              <a:t>نتیجه:اصلاح معماری صنعتی وجایگزین کردن آن با نظمی انسانی </a:t>
            </a:r>
            <a:endParaRPr lang="fa-IR" sz="24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131371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86182" y="857232"/>
            <a:ext cx="4872014" cy="642942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8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شخصیت و نگرش معماری لوکوربوزیه</a:t>
            </a:r>
            <a:endParaRPr lang="fa-IR" sz="28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71472" y="1643050"/>
            <a:ext cx="8229600" cy="785810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رفتاروشخصیت : درون گرا   </a:t>
            </a:r>
            <a:endParaRPr lang="fa-IR" sz="20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500694" y="2143116"/>
            <a:ext cx="3228940" cy="500066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پیشینه هنری اولیه: قاب ساعت </a:t>
            </a:r>
            <a:endParaRPr lang="fa-IR" sz="20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5072034" y="2571744"/>
          <a:ext cx="4071966" cy="3115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 descr="00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58" y="1857364"/>
            <a:ext cx="5000660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28728" y="5572140"/>
            <a:ext cx="3014626" cy="285752"/>
          </a:xfrm>
          <a:prstGeom prst="rect">
            <a:avLst/>
          </a:prstGeom>
        </p:spPr>
        <p:txBody>
          <a:bodyPr vert="horz" lIns="91440" tIns="45720" rIns="91440" bIns="45720" rtlCol="1" anchor="t">
            <a:normAutofit fontScale="70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fa-IR" sz="20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لوکوربوزیه-طرح هنرکده معماری 1902</a:t>
            </a:r>
            <a:endParaRPr lang="fa-IR" sz="20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526688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857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32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نحوه تعلیم پذیری لوکوربوزیه</a:t>
            </a:r>
            <a:endParaRPr lang="fa-IR" sz="32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71472" y="1643050"/>
            <a:ext cx="8229600" cy="785810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4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استادان و نحوه آموزش</a:t>
            </a:r>
          </a:p>
          <a:p>
            <a:pPr>
              <a:spcBef>
                <a:spcPct val="0"/>
              </a:spcBef>
              <a:defRPr/>
            </a:pPr>
            <a:endParaRPr lang="fa-IR" sz="24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 descr="pi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357298"/>
            <a:ext cx="2286016" cy="3119459"/>
          </a:xfrm>
          <a:prstGeom prst="rect">
            <a:avLst/>
          </a:prstGeom>
        </p:spPr>
      </p:pic>
      <p:pic>
        <p:nvPicPr>
          <p:cNvPr id="8" name="Picture 7" descr="pic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3000372"/>
            <a:ext cx="4438599" cy="282743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500563" y="6000768"/>
            <a:ext cx="3571900" cy="625463"/>
          </a:xfrm>
          <a:prstGeom prst="rect">
            <a:avLst/>
          </a:prstGeom>
        </p:spPr>
        <p:txBody>
          <a:bodyPr vert="horz" lIns="91440" tIns="45720" rIns="91440" bIns="45720" rtlCol="1" anchor="t">
            <a:normAutofit fontScale="975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fa-IR" b="1" cap="all" dirty="0">
                <a:solidFill>
                  <a:srgbClr val="002060"/>
                </a:solidFill>
                <a:cs typeface="B Homa" panose="00000400000000000000" pitchFamily="2" charset="-78"/>
              </a:rPr>
              <a:t>آپارتمان شماره 25 خیابان فرانکلین 1902</a:t>
            </a:r>
            <a:br>
              <a:rPr lang="fa-IR" b="1" cap="all" dirty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b="1" cap="all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14282" y="4857761"/>
            <a:ext cx="3421091" cy="357190"/>
          </a:xfrm>
          <a:prstGeom prst="rect">
            <a:avLst/>
          </a:prstGeom>
        </p:spPr>
        <p:txBody>
          <a:bodyPr vert="horz" lIns="91440" tIns="45720" rIns="91440" bIns="45720" rtlCol="1" anchor="t">
            <a:normAutofit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fa-IR" b="1" cap="all" dirty="0">
                <a:solidFill>
                  <a:srgbClr val="002060"/>
                </a:solidFill>
                <a:cs typeface="B Homa" panose="00000400000000000000" pitchFamily="2" charset="-78"/>
              </a:rPr>
              <a:t>اگوست پره   </a:t>
            </a:r>
            <a:r>
              <a:rPr lang="en-US" b="1" cap="all" dirty="0">
                <a:solidFill>
                  <a:srgbClr val="002060"/>
                </a:solidFill>
              </a:rPr>
              <a:t>AUGUST PERRET</a:t>
            </a:r>
            <a:endParaRPr lang="fa-IR" b="1" cap="all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714876" y="2143116"/>
            <a:ext cx="3635373" cy="428627"/>
          </a:xfrm>
          <a:prstGeom prst="rect">
            <a:avLst/>
          </a:prstGeom>
        </p:spPr>
        <p:txBody>
          <a:bodyPr vert="horz" lIns="91440" tIns="45720" rIns="91440" bIns="45720" rtlCol="1" anchor="t">
            <a:normAutofit fontScale="850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fa-IR" b="1" cap="all" dirty="0">
                <a:solidFill>
                  <a:srgbClr val="002060"/>
                </a:solidFill>
                <a:cs typeface="B Homa" panose="00000400000000000000" pitchFamily="2" charset="-78"/>
              </a:rPr>
              <a:t>اگوست پره(1954-1874)   </a:t>
            </a:r>
            <a:r>
              <a:rPr lang="en-US" b="1" cap="all" dirty="0">
                <a:solidFill>
                  <a:srgbClr val="002060"/>
                </a:solidFill>
              </a:rPr>
              <a:t>AUGUST PERRET</a:t>
            </a:r>
            <a:endParaRPr lang="fa-IR" b="1" cap="all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914072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563" y="6000768"/>
            <a:ext cx="3571900" cy="625463"/>
          </a:xfrm>
        </p:spPr>
        <p:txBody>
          <a:bodyPr>
            <a:normAutofit fontScale="90000"/>
          </a:bodyPr>
          <a:lstStyle/>
          <a:p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>خانه بهرنز-درام اشتات(آلمان)-1901</a:t>
            </a:r>
            <a:b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</a:br>
            <a:r>
              <a:rPr lang="en-US" sz="1800" dirty="0" err="1" smtClean="0">
                <a:solidFill>
                  <a:srgbClr val="002060"/>
                </a:solidFill>
              </a:rPr>
              <a:t>behrens</a:t>
            </a:r>
            <a:r>
              <a:rPr lang="en-US" sz="1800" dirty="0" smtClean="0">
                <a:solidFill>
                  <a:srgbClr val="002060"/>
                </a:solidFill>
              </a:rPr>
              <a:t> house</a:t>
            </a:r>
            <a: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  <a:t/>
            </a:r>
            <a:br>
              <a:rPr lang="fa-IR" sz="1800" dirty="0" smtClean="0">
                <a:solidFill>
                  <a:srgbClr val="002060"/>
                </a:solidFill>
                <a:cs typeface="B Homa" panose="00000400000000000000" pitchFamily="2" charset="-78"/>
              </a:rPr>
            </a:br>
            <a:endParaRPr lang="fa-IR" sz="1800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1472" y="1643050"/>
            <a:ext cx="8229600" cy="785810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24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استادان و نحوه آموزش</a:t>
            </a:r>
            <a:endParaRPr lang="fa-IR" sz="24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035" y="1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4400" b="1" dirty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Homa" panose="00000400000000000000" pitchFamily="2" charset="-78"/>
              </a:rPr>
              <a:t>متن ومصادیق</a:t>
            </a:r>
            <a:endParaRPr lang="fa-IR" sz="4400" dirty="0">
              <a:solidFill>
                <a:srgbClr val="009DD9">
                  <a:lumMod val="75000"/>
                </a:srgb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8596" y="8572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32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نحوه تعلیم پذیری لوکوربوزیه</a:t>
            </a:r>
            <a:endParaRPr lang="fa-IR" sz="3200" b="1" cap="all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 descr="pi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7" y="2428869"/>
            <a:ext cx="2357454" cy="2357454"/>
          </a:xfrm>
          <a:prstGeom prst="rect">
            <a:avLst/>
          </a:prstGeom>
        </p:spPr>
      </p:pic>
      <p:pic>
        <p:nvPicPr>
          <p:cNvPr id="9" name="Picture 8" descr="pic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429000"/>
            <a:ext cx="3500462" cy="2545791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785786" y="4857760"/>
            <a:ext cx="3063869" cy="625463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sz="1600" b="1" cap="all" dirty="0">
                <a:solidFill>
                  <a:srgbClr val="002060"/>
                </a:solidFill>
                <a:cs typeface="B Homa" panose="00000400000000000000" pitchFamily="2" charset="-78"/>
              </a:rPr>
              <a:t>پیتر بهرنز (1940-1868) </a:t>
            </a:r>
          </a:p>
          <a:p>
            <a:pPr>
              <a:spcBef>
                <a:spcPct val="0"/>
              </a:spcBef>
              <a:defRPr/>
            </a:pPr>
            <a:r>
              <a:rPr lang="en-US" sz="1600" b="1" cap="all" dirty="0">
                <a:solidFill>
                  <a:srgbClr val="002060"/>
                </a:solidFill>
              </a:rPr>
              <a:t>peter </a:t>
            </a:r>
            <a:r>
              <a:rPr lang="en-US" sz="1600" b="1" cap="all" dirty="0" err="1">
                <a:solidFill>
                  <a:srgbClr val="002060"/>
                </a:solidFill>
              </a:rPr>
              <a:t>behrens</a:t>
            </a:r>
            <a:r>
              <a:rPr lang="en-US" sz="1600" b="1" cap="all" dirty="0">
                <a:solidFill>
                  <a:srgbClr val="002060"/>
                </a:solidFill>
              </a:rPr>
              <a:t>          </a:t>
            </a:r>
            <a:endParaRPr lang="fa-IR" sz="1600" b="1" cap="all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857488" y="2071678"/>
            <a:ext cx="6143636" cy="625463"/>
          </a:xfrm>
          <a:prstGeom prst="rect">
            <a:avLst/>
          </a:prstGeom>
        </p:spPr>
        <p:txBody>
          <a:bodyPr vert="horz" lIns="91440" tIns="45720" rIns="91440" bIns="45720" rtlCol="1" anchor="t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fa-IR" b="1" cap="all" dirty="0">
                <a:solidFill>
                  <a:srgbClr val="002060"/>
                </a:solidFill>
                <a:cs typeface="B Homa" panose="00000400000000000000" pitchFamily="2" charset="-78"/>
              </a:rPr>
              <a:t>پیتر بهرنز (1940-1868)</a:t>
            </a:r>
            <a:r>
              <a:rPr lang="en-US" b="1" cap="all" dirty="0">
                <a:solidFill>
                  <a:srgbClr val="002060"/>
                </a:solidFill>
              </a:rPr>
              <a:t>peter </a:t>
            </a:r>
            <a:r>
              <a:rPr lang="en-US" b="1" cap="all" dirty="0" err="1">
                <a:solidFill>
                  <a:srgbClr val="002060"/>
                </a:solidFill>
              </a:rPr>
              <a:t>behrens</a:t>
            </a:r>
            <a:r>
              <a:rPr lang="en-US" b="1" cap="all" dirty="0">
                <a:solidFill>
                  <a:srgbClr val="002060"/>
                </a:solidFill>
              </a:rPr>
              <a:t>   </a:t>
            </a:r>
            <a:endParaRPr lang="fa-IR" b="1" cap="all" dirty="0">
              <a:solidFill>
                <a:srgbClr val="00206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12994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ircuit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1716</Words>
  <Application>Microsoft Office PowerPoint</Application>
  <PresentationFormat>On-screen Show (4:3)</PresentationFormat>
  <Paragraphs>491</Paragraphs>
  <Slides>38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Andalus</vt:lpstr>
      <vt:lpstr>Arial</vt:lpstr>
      <vt:lpstr>B Homa</vt:lpstr>
      <vt:lpstr>Calibri</vt:lpstr>
      <vt:lpstr>Calibri Light</vt:lpstr>
      <vt:lpstr>Trebuchet MS</vt:lpstr>
      <vt:lpstr>Tw Cen MT</vt:lpstr>
      <vt:lpstr>Wingdings</vt:lpstr>
      <vt:lpstr>Office Theme</vt:lpstr>
      <vt:lpstr>Circuit</vt:lpstr>
      <vt:lpstr>PowerPoint Presentation</vt:lpstr>
      <vt:lpstr> لوکوربوزیه وشصت سال معماری </vt:lpstr>
      <vt:lpstr>بیو گرافی لوکوربوزیه </vt:lpstr>
      <vt:lpstr>مقدمه</vt:lpstr>
      <vt:lpstr>عوامل محیطی اولیه وموثر بر نگرش معماری لوکوربوزیه</vt:lpstr>
      <vt:lpstr>عوامل محیطی ثانویه وموثر بر نگرش معماری لوکوربوزیه</vt:lpstr>
      <vt:lpstr>PowerPoint Presentation</vt:lpstr>
      <vt:lpstr>PowerPoint Presentation</vt:lpstr>
      <vt:lpstr>خانه بهرنز-درام اشتات(آلمان)-1901 behrens house 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شروع کاوش برای یافتن قالبهای آرمانی در معماری</vt:lpstr>
      <vt:lpstr>تبلور اندیشه های معماری در لوکوربوزیه</vt:lpstr>
      <vt:lpstr>قالب آرمانی واصول  قطعی ثابت</vt:lpstr>
      <vt:lpstr>قالب آرمانی واصول  قطعی ثابت</vt:lpstr>
      <vt:lpstr>قالب آرمانی واصول  قطعی ثابت</vt:lpstr>
      <vt:lpstr>قالب آرمانی واصول  قطعی ثابت</vt:lpstr>
      <vt:lpstr>قالب آرمانی واصول  قطعی ثابت</vt:lpstr>
      <vt:lpstr>قالب آرمانی واصول  قطعی ثابت</vt:lpstr>
      <vt:lpstr>چهار طرح نیروی نهفته پنج اصل معماری </vt:lpstr>
      <vt:lpstr>مطالعات شهرسازی</vt:lpstr>
      <vt:lpstr>مطالعات شهرسازی</vt:lpstr>
      <vt:lpstr> مسابقه جهانی مجمع اتفاق ملل1927 و تشکیل  اتحادیه جهانی معماران معاصرCongre International Architecture Modern (CIAM)  </vt:lpstr>
      <vt:lpstr>مطالعات شهرسازی</vt:lpstr>
      <vt:lpstr>مطالعات شهرسازی</vt:lpstr>
      <vt:lpstr>مطالعات شهرسازی</vt:lpstr>
      <vt:lpstr>دوره تندیس گرایی</vt:lpstr>
      <vt:lpstr>دوره تندیس گرایی</vt:lpstr>
      <vt:lpstr>دوره تندیس گرایی</vt:lpstr>
      <vt:lpstr>دوره تندیس گرایی</vt:lpstr>
      <vt:lpstr>دوره تندیس گرایی </vt:lpstr>
      <vt:lpstr>مخافین</vt:lpstr>
      <vt:lpstr>موافقین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2021-01-24T13:55:29Z</dcterms:created>
  <dcterms:modified xsi:type="dcterms:W3CDTF">2021-01-24T14:02:32Z</dcterms:modified>
</cp:coreProperties>
</file>